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6858000" cy="9144000"/>
  <p:embeddedFontLst>
    <p:embeddedFont>
      <p:font typeface="Montserrat"/>
      <p:regular r:id="rId22"/>
      <p:bold r:id="rId23"/>
      <p:italic r:id="rId24"/>
      <p:boldItalic r:id="rId25"/>
    </p:embeddedFont>
    <p:embeddedFont>
      <p:font typeface="Pacifico"/>
      <p:regular r:id="rId26"/>
    </p:embeddedFont>
    <p:embeddedFont>
      <p:font typeface="Saral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acifico-regular.fntdata"/><Relationship Id="rId25" Type="http://schemas.openxmlformats.org/officeDocument/2006/relationships/font" Target="fonts/Montserrat-boldItalic.fntdata"/><Relationship Id="rId28" Type="http://schemas.openxmlformats.org/officeDocument/2006/relationships/font" Target="fonts/Sarala-bold.fntdata"/><Relationship Id="rId27" Type="http://schemas.openxmlformats.org/officeDocument/2006/relationships/font" Target="fonts/Saral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5109c7a9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5109c7a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57e289785_1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57e289785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accuracy depends on whethe they scan or not</a:t>
            </a:r>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Goverenment can identify threat levels of diseases and decide to make safety measures</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BLe is accurate and quick in contact tracing and then notifying</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problem in ble is deriving location data</a:t>
            </a:r>
            <a:endParaRPr sz="180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5109c3a69_2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5109c3a69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57e289785_1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57e289785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5109c3a69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5109c3a6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client changes can be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55afab36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55afab3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5607dc110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5607dc1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5109c7a9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5109c7a9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5109c7a9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5109c7a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57e289785_1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57e289785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5109c3a69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5109c3a6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55afab364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55afab36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57e28978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57e2897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5109c3a69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5109c3a6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57e289785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57e2897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location of the people in contact with the infected individual is being tracked by GPS(Global Positioning System) TrackingSystem.</a:t>
            </a:r>
            <a:endParaRPr>
              <a:solidFill>
                <a:schemeClr val="dk1"/>
              </a:solidFill>
              <a:highlight>
                <a:srgbClr val="FFFFFF"/>
              </a:highlight>
            </a:endParaRPr>
          </a:p>
          <a:p>
            <a:pPr indent="0" lvl="0" marL="0" rtl="0" algn="just">
              <a:lnSpc>
                <a:spcPct val="115000"/>
              </a:lnSpc>
              <a:spcBef>
                <a:spcPts val="1600"/>
              </a:spcBef>
              <a:spcAft>
                <a:spcPts val="0"/>
              </a:spcAft>
              <a:buClr>
                <a:schemeClr val="dk1"/>
              </a:buClr>
              <a:buSzPts val="1100"/>
              <a:buFont typeface="Arial"/>
              <a:buNone/>
            </a:pPr>
            <a:r>
              <a:rPr lang="en-US">
                <a:solidFill>
                  <a:schemeClr val="dk1"/>
                </a:solidFill>
                <a:highlight>
                  <a:srgbClr val="FFFFFF"/>
                </a:highlight>
              </a:rPr>
              <a:t>After the survey of all the papers it is crystal clear that GPS tracking plays a very beneficial role in this application through which we can track the location of the infected individual. The most crucial factor that is being pointed in all the papers is theprivacy of the users.</a:t>
            </a:r>
            <a:endParaRPr>
              <a:solidFill>
                <a:schemeClr val="dk1"/>
              </a:solidFill>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55afab36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55afab3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5109c7a9d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5109c7a9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take </a:t>
            </a:r>
            <a:r>
              <a:rPr lang="en-US"/>
              <a:t>necessary</a:t>
            </a:r>
            <a:r>
              <a:rPr lang="en-US"/>
              <a:t> precautions</a:t>
            </a:r>
            <a:endParaRPr/>
          </a:p>
          <a:p>
            <a:pPr indent="-298450" lvl="0" marL="457200" rtl="0" algn="l">
              <a:spcBef>
                <a:spcPts val="0"/>
              </a:spcBef>
              <a:spcAft>
                <a:spcPts val="0"/>
              </a:spcAft>
              <a:buSzPts val="1100"/>
              <a:buAutoNum type="arabicPeriod"/>
            </a:pPr>
            <a:r>
              <a:rPr lang="en-US"/>
              <a:t>map diagramns</a:t>
            </a:r>
            <a:endParaRPr/>
          </a:p>
          <a:p>
            <a:pPr indent="0" lvl="0" marL="0" rtl="0" algn="l">
              <a:spcBef>
                <a:spcPts val="0"/>
              </a:spcBef>
              <a:spcAft>
                <a:spcPts val="0"/>
              </a:spcAft>
              <a:buNone/>
            </a:pPr>
            <a:r>
              <a:rPr lang="en-US"/>
              <a:t>RELOCATE LIVING PLACE</a:t>
            </a:r>
            <a:endParaRPr/>
          </a:p>
          <a:p>
            <a:pPr indent="0" lvl="0" marL="0" rtl="0" algn="l">
              <a:spcBef>
                <a:spcPts val="0"/>
              </a:spcBef>
              <a:spcAft>
                <a:spcPts val="0"/>
              </a:spcAft>
              <a:buNone/>
            </a:pPr>
            <a:r>
              <a:rPr lang="en-US"/>
              <a:t>he can be caussions of the </a:t>
            </a:r>
            <a:r>
              <a:rPr lang="en-US"/>
              <a:t>disease</a:t>
            </a:r>
            <a:r>
              <a:rPr lang="en-US"/>
              <a:t> and take neccesarry precautions to prevent getting diagnosed ex-use treated water for drinking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3.generate A AND v WHICH CAN BE USED BY A TO TAKE NECESARY ACTIONS REGARDING THE DESEASE</a:t>
            </a:r>
            <a:endParaRPr/>
          </a:p>
          <a:p>
            <a:pPr indent="0" lvl="0" marL="0" rtl="0" algn="l">
              <a:spcBef>
                <a:spcPts val="0"/>
              </a:spcBef>
              <a:spcAft>
                <a:spcPts val="0"/>
              </a:spcAft>
              <a:buNone/>
            </a:pPr>
            <a:r>
              <a:rPr lang="en-US"/>
              <a:t>4. WHICH IS ALOS USESULL FOR A TO INFORM THE SOCITY AD TAKE NECCESRY ACCTIONS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0" name="Shape 50"/>
        <p:cNvGrpSpPr/>
        <p:nvPr/>
      </p:nvGrpSpPr>
      <p:grpSpPr>
        <a:xfrm>
          <a:off x="0" y="0"/>
          <a:ext cx="0" cy="0"/>
          <a:chOff x="0" y="0"/>
          <a:chExt cx="0" cy="0"/>
        </a:xfrm>
      </p:grpSpPr>
      <p:grpSp>
        <p:nvGrpSpPr>
          <p:cNvPr id="51" name="Google Shape;51;p13"/>
          <p:cNvGrpSpPr/>
          <p:nvPr/>
        </p:nvGrpSpPr>
        <p:grpSpPr>
          <a:xfrm>
            <a:off x="0" y="6780042"/>
            <a:ext cx="9144077" cy="77837"/>
            <a:chOff x="0" y="6693778"/>
            <a:chExt cx="9144077" cy="77837"/>
          </a:xfrm>
        </p:grpSpPr>
        <p:sp>
          <p:nvSpPr>
            <p:cNvPr id="52" name="Google Shape;52;p13"/>
            <p:cNvSpPr/>
            <p:nvPr/>
          </p:nvSpPr>
          <p:spPr>
            <a:xfrm>
              <a:off x="0" y="6693778"/>
              <a:ext cx="2383200" cy="777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13"/>
            <p:cNvSpPr/>
            <p:nvPr/>
          </p:nvSpPr>
          <p:spPr>
            <a:xfrm>
              <a:off x="2383277" y="6693915"/>
              <a:ext cx="6760800" cy="77700"/>
            </a:xfrm>
            <a:prstGeom prst="rect">
              <a:avLst/>
            </a:prstGeom>
            <a:gradFill>
              <a:gsLst>
                <a:gs pos="0">
                  <a:srgbClr val="0092DA"/>
                </a:gs>
                <a:gs pos="10000">
                  <a:srgbClr val="94DEF9"/>
                </a:gs>
                <a:gs pos="21000">
                  <a:schemeClr val="lt1"/>
                </a:gs>
                <a:gs pos="77000">
                  <a:srgbClr val="00B0F0"/>
                </a:gs>
                <a:gs pos="100000">
                  <a:srgbClr val="0070C0"/>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4" name="Google Shape;54;p13"/>
          <p:cNvSpPr txBox="1"/>
          <p:nvPr>
            <p:ph type="title"/>
          </p:nvPr>
        </p:nvSpPr>
        <p:spPr>
          <a:xfrm>
            <a:off x="115200" y="158744"/>
            <a:ext cx="8914800" cy="439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600"/>
              <a:buFont typeface="Calibri"/>
              <a:buNone/>
              <a:defRPr b="1"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113954" y="583128"/>
            <a:ext cx="8914800" cy="583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sz="2000"/>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5.png"/><Relationship Id="rId7"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1.jpg"/><Relationship Id="rId5"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25.png"/><Relationship Id="rId5" Type="http://schemas.openxmlformats.org/officeDocument/2006/relationships/image" Target="../media/image21.jp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0" y="0"/>
            <a:ext cx="4789800" cy="6858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Montserrat"/>
              <a:ea typeface="Montserrat"/>
              <a:cs typeface="Montserrat"/>
              <a:sym typeface="Montserrat"/>
            </a:endParaRPr>
          </a:p>
        </p:txBody>
      </p:sp>
      <p:sp>
        <p:nvSpPr>
          <p:cNvPr id="61" name="Google Shape;61;p14"/>
          <p:cNvSpPr txBox="1"/>
          <p:nvPr/>
        </p:nvSpPr>
        <p:spPr>
          <a:xfrm>
            <a:off x="295475" y="1160200"/>
            <a:ext cx="4416600" cy="262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4800">
                <a:solidFill>
                  <a:schemeClr val="lt1"/>
                </a:solidFill>
                <a:latin typeface="Sarala"/>
                <a:ea typeface="Sarala"/>
                <a:cs typeface="Sarala"/>
                <a:sym typeface="Sarala"/>
              </a:rPr>
              <a:t>CONTACT </a:t>
            </a:r>
            <a:endParaRPr b="1" sz="4800">
              <a:solidFill>
                <a:schemeClr val="lt1"/>
              </a:solidFill>
              <a:latin typeface="Sarala"/>
              <a:ea typeface="Sarala"/>
              <a:cs typeface="Sarala"/>
              <a:sym typeface="Sarala"/>
            </a:endParaRPr>
          </a:p>
          <a:p>
            <a:pPr indent="0" lvl="0" marL="0" rtl="0" algn="l">
              <a:lnSpc>
                <a:spcPct val="115000"/>
              </a:lnSpc>
              <a:spcBef>
                <a:spcPts val="0"/>
              </a:spcBef>
              <a:spcAft>
                <a:spcPts val="0"/>
              </a:spcAft>
              <a:buNone/>
            </a:pPr>
            <a:r>
              <a:rPr b="1" lang="en-US" sz="4800">
                <a:solidFill>
                  <a:schemeClr val="lt1"/>
                </a:solidFill>
                <a:latin typeface="Sarala"/>
                <a:ea typeface="Sarala"/>
                <a:cs typeface="Sarala"/>
                <a:sym typeface="Sarala"/>
              </a:rPr>
              <a:t>TRACING </a:t>
            </a:r>
            <a:endParaRPr b="1" sz="4800">
              <a:solidFill>
                <a:schemeClr val="lt1"/>
              </a:solidFill>
              <a:latin typeface="Sarala"/>
              <a:ea typeface="Sarala"/>
              <a:cs typeface="Sarala"/>
              <a:sym typeface="Sarala"/>
            </a:endParaRPr>
          </a:p>
          <a:p>
            <a:pPr indent="0" lvl="0" marL="0" rtl="0" algn="l">
              <a:lnSpc>
                <a:spcPct val="115000"/>
              </a:lnSpc>
              <a:spcBef>
                <a:spcPts val="0"/>
              </a:spcBef>
              <a:spcAft>
                <a:spcPts val="0"/>
              </a:spcAft>
              <a:buNone/>
            </a:pPr>
            <a:r>
              <a:rPr b="1" lang="en-US" sz="4800">
                <a:solidFill>
                  <a:schemeClr val="dk1"/>
                </a:solidFill>
                <a:latin typeface="Sarala"/>
                <a:ea typeface="Sarala"/>
                <a:cs typeface="Sarala"/>
                <a:sym typeface="Sarala"/>
              </a:rPr>
              <a:t>APPLICATION </a:t>
            </a:r>
            <a:endParaRPr b="1" sz="4800">
              <a:solidFill>
                <a:schemeClr val="dk1"/>
              </a:solidFill>
              <a:latin typeface="Sarala"/>
              <a:ea typeface="Sarala"/>
              <a:cs typeface="Sarala"/>
              <a:sym typeface="Sarala"/>
            </a:endParaRPr>
          </a:p>
        </p:txBody>
      </p:sp>
      <p:sp>
        <p:nvSpPr>
          <p:cNvPr id="62" name="Google Shape;62;p14"/>
          <p:cNvSpPr txBox="1"/>
          <p:nvPr/>
        </p:nvSpPr>
        <p:spPr>
          <a:xfrm>
            <a:off x="441300" y="4851125"/>
            <a:ext cx="45993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900">
              <a:solidFill>
                <a:schemeClr val="lt1"/>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lang="en-US" sz="1900">
                <a:solidFill>
                  <a:schemeClr val="lt1"/>
                </a:solidFill>
                <a:latin typeface="Sarala"/>
                <a:ea typeface="Sarala"/>
                <a:cs typeface="Sarala"/>
                <a:sym typeface="Sarala"/>
              </a:rPr>
              <a:t>E/17/005 - M.I.Rishard</a:t>
            </a:r>
            <a:endParaRPr sz="1900">
              <a:solidFill>
                <a:schemeClr val="lt1"/>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lang="en-US" sz="1900">
                <a:solidFill>
                  <a:schemeClr val="lt1"/>
                </a:solidFill>
                <a:latin typeface="Sarala"/>
                <a:ea typeface="Sarala"/>
                <a:cs typeface="Sarala"/>
                <a:sym typeface="Sarala"/>
              </a:rPr>
              <a:t>E/17/379 - S.P.D.D.S.Weerasinghe</a:t>
            </a:r>
            <a:endParaRPr sz="1900">
              <a:solidFill>
                <a:schemeClr val="lt1"/>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lang="en-US" sz="1900">
                <a:solidFill>
                  <a:schemeClr val="lt1"/>
                </a:solidFill>
                <a:latin typeface="Sarala"/>
                <a:ea typeface="Sarala"/>
                <a:cs typeface="Sarala"/>
                <a:sym typeface="Sarala"/>
              </a:rPr>
              <a:t>E/17/327 - A.M.F.Shalha</a:t>
            </a:r>
            <a:endParaRPr sz="1900">
              <a:solidFill>
                <a:schemeClr val="lt1"/>
              </a:solidFill>
              <a:latin typeface="Sarala"/>
              <a:ea typeface="Sarala"/>
              <a:cs typeface="Sarala"/>
              <a:sym typeface="Sarala"/>
            </a:endParaRPr>
          </a:p>
        </p:txBody>
      </p:sp>
      <p:pic>
        <p:nvPicPr>
          <p:cNvPr id="63" name="Google Shape;63;p14"/>
          <p:cNvPicPr preferRelativeResize="0"/>
          <p:nvPr/>
        </p:nvPicPr>
        <p:blipFill>
          <a:blip r:embed="rId3">
            <a:alphaModFix/>
          </a:blip>
          <a:stretch>
            <a:fillRect/>
          </a:stretch>
        </p:blipFill>
        <p:spPr>
          <a:xfrm>
            <a:off x="4642050" y="2056487"/>
            <a:ext cx="4501950" cy="2745025"/>
          </a:xfrm>
          <a:prstGeom prst="rect">
            <a:avLst/>
          </a:prstGeom>
          <a:noFill/>
          <a:ln>
            <a:noFill/>
          </a:ln>
        </p:spPr>
      </p:pic>
      <p:sp>
        <p:nvSpPr>
          <p:cNvPr id="64" name="Google Shape;64;p14"/>
          <p:cNvSpPr/>
          <p:nvPr/>
        </p:nvSpPr>
        <p:spPr>
          <a:xfrm>
            <a:off x="0" y="4279625"/>
            <a:ext cx="2435700" cy="7686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Sarala"/>
                <a:ea typeface="Sarala"/>
                <a:cs typeface="Sarala"/>
                <a:sym typeface="Sarala"/>
              </a:rPr>
              <a:t>GROUP 11</a:t>
            </a:r>
            <a:endParaRPr b="1" sz="1800">
              <a:solidFill>
                <a:schemeClr val="lt1"/>
              </a:solidFill>
              <a:latin typeface="Sarala"/>
              <a:ea typeface="Sarala"/>
              <a:cs typeface="Sarala"/>
              <a:sym typeface="Sarala"/>
            </a:endParaRPr>
          </a:p>
        </p:txBody>
      </p:sp>
      <p:sp>
        <p:nvSpPr>
          <p:cNvPr id="65" name="Google Shape;65;p14"/>
          <p:cNvSpPr/>
          <p:nvPr/>
        </p:nvSpPr>
        <p:spPr>
          <a:xfrm>
            <a:off x="6708300" y="6486600"/>
            <a:ext cx="24357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sp>
        <p:nvSpPr>
          <p:cNvPr id="66" name="Google Shape;66;p14"/>
          <p:cNvSpPr/>
          <p:nvPr/>
        </p:nvSpPr>
        <p:spPr>
          <a:xfrm>
            <a:off x="8354775" y="-13600"/>
            <a:ext cx="789300" cy="7077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p:nvPr/>
        </p:nvSpPr>
        <p:spPr>
          <a:xfrm>
            <a:off x="0" y="239550"/>
            <a:ext cx="57423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ph idx="4294967295" type="body"/>
          </p:nvPr>
        </p:nvSpPr>
        <p:spPr>
          <a:xfrm>
            <a:off x="418804" y="247353"/>
            <a:ext cx="8914800" cy="58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2400">
                <a:solidFill>
                  <a:schemeClr val="lt1"/>
                </a:solidFill>
                <a:latin typeface="Sarala"/>
                <a:ea typeface="Sarala"/>
                <a:cs typeface="Sarala"/>
                <a:sym typeface="Sarala"/>
              </a:rPr>
              <a:t>Why these  Technologies are used?</a:t>
            </a:r>
            <a:endParaRPr b="1" sz="2400">
              <a:solidFill>
                <a:schemeClr val="lt1"/>
              </a:solidFill>
              <a:latin typeface="Sarala"/>
              <a:ea typeface="Sarala"/>
              <a:cs typeface="Sarala"/>
              <a:sym typeface="Sarala"/>
            </a:endParaRPr>
          </a:p>
        </p:txBody>
      </p:sp>
      <p:sp>
        <p:nvSpPr>
          <p:cNvPr id="189" name="Google Shape;189;p23"/>
          <p:cNvSpPr txBox="1"/>
          <p:nvPr/>
        </p:nvSpPr>
        <p:spPr>
          <a:xfrm>
            <a:off x="610750" y="838350"/>
            <a:ext cx="568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Montserrat"/>
                <a:ea typeface="Montserrat"/>
                <a:cs typeface="Montserrat"/>
                <a:sym typeface="Montserrat"/>
              </a:rPr>
              <a:t>Main Contact tracking technologies</a:t>
            </a:r>
            <a:endParaRPr sz="1900">
              <a:latin typeface="Montserrat"/>
              <a:ea typeface="Montserrat"/>
              <a:cs typeface="Montserrat"/>
              <a:sym typeface="Montserrat"/>
            </a:endParaRPr>
          </a:p>
        </p:txBody>
      </p:sp>
      <p:pic>
        <p:nvPicPr>
          <p:cNvPr id="190" name="Google Shape;190;p23"/>
          <p:cNvPicPr preferRelativeResize="0"/>
          <p:nvPr/>
        </p:nvPicPr>
        <p:blipFill rotWithShape="1">
          <a:blip r:embed="rId3">
            <a:alphaModFix/>
          </a:blip>
          <a:srcRect b="8329" l="21566" r="20441" t="11342"/>
          <a:stretch/>
        </p:blipFill>
        <p:spPr>
          <a:xfrm>
            <a:off x="1422213" y="4748375"/>
            <a:ext cx="2558424" cy="1857549"/>
          </a:xfrm>
          <a:prstGeom prst="rect">
            <a:avLst/>
          </a:prstGeom>
          <a:noFill/>
          <a:ln cap="flat" cmpd="sng" w="28575">
            <a:solidFill>
              <a:srgbClr val="FF6B65"/>
            </a:solidFill>
            <a:prstDash val="solid"/>
            <a:round/>
            <a:headEnd len="sm" w="sm" type="none"/>
            <a:tailEnd len="sm" w="sm" type="none"/>
          </a:ln>
        </p:spPr>
      </p:pic>
      <p:sp>
        <p:nvSpPr>
          <p:cNvPr id="191" name="Google Shape;191;p23"/>
          <p:cNvSpPr txBox="1"/>
          <p:nvPr/>
        </p:nvSpPr>
        <p:spPr>
          <a:xfrm>
            <a:off x="1159277" y="1460013"/>
            <a:ext cx="3084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Montserrat"/>
                <a:ea typeface="Montserrat"/>
                <a:cs typeface="Montserrat"/>
                <a:sym typeface="Montserrat"/>
              </a:rPr>
              <a:t>1</a:t>
            </a:r>
            <a:r>
              <a:rPr lang="en-US" sz="1800">
                <a:solidFill>
                  <a:schemeClr val="dk1"/>
                </a:solidFill>
                <a:latin typeface="Montserrat"/>
                <a:ea typeface="Montserrat"/>
                <a:cs typeface="Montserrat"/>
                <a:sym typeface="Montserrat"/>
              </a:rPr>
              <a:t>.</a:t>
            </a:r>
            <a:r>
              <a:rPr b="1" lang="en-US" sz="1800">
                <a:solidFill>
                  <a:schemeClr val="dk1"/>
                </a:solidFill>
                <a:latin typeface="Montserrat"/>
                <a:ea typeface="Montserrat"/>
                <a:cs typeface="Montserrat"/>
                <a:sym typeface="Montserrat"/>
              </a:rPr>
              <a:t>Bluetooth tracing</a:t>
            </a:r>
            <a:r>
              <a:rPr lang="en-US" sz="1800">
                <a:solidFill>
                  <a:schemeClr val="dk1"/>
                </a:solidFill>
                <a:latin typeface="Montserrat"/>
                <a:ea typeface="Montserrat"/>
                <a:cs typeface="Montserrat"/>
                <a:sym typeface="Montserrat"/>
              </a:rPr>
              <a:t> use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anonymous random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keys.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Privacy is protected.</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Can measure </a:t>
            </a:r>
            <a:r>
              <a:rPr b="1" lang="en-US" sz="1800">
                <a:solidFill>
                  <a:schemeClr val="dk1"/>
                </a:solidFill>
                <a:latin typeface="Montserrat"/>
                <a:ea typeface="Montserrat"/>
                <a:cs typeface="Montserrat"/>
                <a:sym typeface="Montserrat"/>
              </a:rPr>
              <a:t>time and</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  distance </a:t>
            </a:r>
            <a:r>
              <a:rPr lang="en-US" sz="1800">
                <a:solidFill>
                  <a:schemeClr val="dk1"/>
                </a:solidFill>
                <a:latin typeface="Montserrat"/>
                <a:ea typeface="Montserrat"/>
                <a:cs typeface="Montserrat"/>
                <a:sym typeface="Montserrat"/>
              </a:rPr>
              <a:t>between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devices and make make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accurate predictions of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the danger level</a:t>
            </a:r>
            <a:endParaRPr/>
          </a:p>
        </p:txBody>
      </p:sp>
      <p:sp>
        <p:nvSpPr>
          <p:cNvPr id="192" name="Google Shape;192;p23"/>
          <p:cNvSpPr txBox="1"/>
          <p:nvPr/>
        </p:nvSpPr>
        <p:spPr>
          <a:xfrm>
            <a:off x="5284450" y="1479900"/>
            <a:ext cx="2699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2.</a:t>
            </a:r>
            <a:r>
              <a:rPr b="1" lang="en-US" sz="1800">
                <a:solidFill>
                  <a:schemeClr val="dk1"/>
                </a:solidFill>
                <a:latin typeface="Montserrat"/>
                <a:ea typeface="Montserrat"/>
                <a:cs typeface="Montserrat"/>
                <a:sym typeface="Montserrat"/>
              </a:rPr>
              <a:t> </a:t>
            </a:r>
            <a:r>
              <a:rPr b="1" lang="en-US" sz="1800">
                <a:solidFill>
                  <a:schemeClr val="dk1"/>
                </a:solidFill>
                <a:latin typeface="Montserrat"/>
                <a:ea typeface="Montserrat"/>
                <a:cs typeface="Montserrat"/>
                <a:sym typeface="Montserrat"/>
              </a:rPr>
              <a:t>GPS-derived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   location data</a:t>
            </a:r>
            <a:r>
              <a:rPr lang="en-US"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makes it possible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to map and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analyze the spread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level of diseases</a:t>
            </a:r>
            <a:endParaRPr sz="1800">
              <a:solidFill>
                <a:schemeClr val="dk1"/>
              </a:solidFill>
              <a:latin typeface="Montserrat"/>
              <a:ea typeface="Montserrat"/>
              <a:cs typeface="Montserrat"/>
              <a:sym typeface="Montserrat"/>
            </a:endParaRPr>
          </a:p>
        </p:txBody>
      </p:sp>
      <p:pic>
        <p:nvPicPr>
          <p:cNvPr id="193" name="Google Shape;193;p23"/>
          <p:cNvPicPr preferRelativeResize="0"/>
          <p:nvPr/>
        </p:nvPicPr>
        <p:blipFill>
          <a:blip r:embed="rId4">
            <a:alphaModFix/>
          </a:blip>
          <a:stretch>
            <a:fillRect/>
          </a:stretch>
        </p:blipFill>
        <p:spPr>
          <a:xfrm>
            <a:off x="5864987" y="3711150"/>
            <a:ext cx="1538024" cy="2734349"/>
          </a:xfrm>
          <a:prstGeom prst="rect">
            <a:avLst/>
          </a:prstGeom>
          <a:noFill/>
          <a:ln cap="flat" cmpd="sng" w="28575">
            <a:solidFill>
              <a:srgbClr val="FF6B65"/>
            </a:solidFill>
            <a:prstDash val="solid"/>
            <a:round/>
            <a:headEnd len="sm" w="sm" type="none"/>
            <a:tailEnd len="sm" w="sm" type="none"/>
          </a:ln>
        </p:spPr>
      </p:pic>
      <p:sp>
        <p:nvSpPr>
          <p:cNvPr id="194" name="Google Shape;194;p23"/>
          <p:cNvSpPr/>
          <p:nvPr/>
        </p:nvSpPr>
        <p:spPr>
          <a:xfrm>
            <a:off x="0" y="5378250"/>
            <a:ext cx="578400" cy="1479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8565600" y="0"/>
            <a:ext cx="578400" cy="1479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p:nvPr/>
        </p:nvSpPr>
        <p:spPr>
          <a:xfrm>
            <a:off x="0" y="239550"/>
            <a:ext cx="8313900" cy="9756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ph idx="4294967295" type="title"/>
          </p:nvPr>
        </p:nvSpPr>
        <p:spPr>
          <a:xfrm>
            <a:off x="568075" y="291750"/>
            <a:ext cx="8130900" cy="1081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US" sz="2400">
                <a:solidFill>
                  <a:schemeClr val="lt1"/>
                </a:solidFill>
                <a:latin typeface="Sarala"/>
                <a:ea typeface="Sarala"/>
                <a:cs typeface="Sarala"/>
                <a:sym typeface="Sarala"/>
              </a:rPr>
              <a:t>Alternative mechanism for those who do not have a smartphone or app</a:t>
            </a:r>
            <a:endParaRPr sz="2400">
              <a:solidFill>
                <a:schemeClr val="lt1"/>
              </a:solidFill>
              <a:latin typeface="Sarala"/>
              <a:ea typeface="Sarala"/>
              <a:cs typeface="Sarala"/>
              <a:sym typeface="Sarala"/>
            </a:endParaRPr>
          </a:p>
        </p:txBody>
      </p:sp>
      <p:sp>
        <p:nvSpPr>
          <p:cNvPr id="202" name="Google Shape;202;p24"/>
          <p:cNvSpPr txBox="1"/>
          <p:nvPr/>
        </p:nvSpPr>
        <p:spPr>
          <a:xfrm>
            <a:off x="660350" y="1373238"/>
            <a:ext cx="82539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lang="en-US" sz="1800">
                <a:solidFill>
                  <a:schemeClr val="dk1"/>
                </a:solidFill>
                <a:latin typeface="Montserrat"/>
                <a:ea typeface="Montserrat"/>
                <a:cs typeface="Montserrat"/>
                <a:sym typeface="Montserrat"/>
              </a:rPr>
              <a:t>Use APIs for reliable SMS delivery ( Twillio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03" name="Google Shape;203;p24"/>
          <p:cNvPicPr preferRelativeResize="0"/>
          <p:nvPr/>
        </p:nvPicPr>
        <p:blipFill>
          <a:blip r:embed="rId3">
            <a:alphaModFix/>
          </a:blip>
          <a:stretch>
            <a:fillRect/>
          </a:stretch>
        </p:blipFill>
        <p:spPr>
          <a:xfrm>
            <a:off x="1676950" y="2250250"/>
            <a:ext cx="1599626" cy="2843779"/>
          </a:xfrm>
          <a:prstGeom prst="rect">
            <a:avLst/>
          </a:prstGeom>
          <a:noFill/>
          <a:ln cap="flat" cmpd="sng" w="28575">
            <a:solidFill>
              <a:srgbClr val="FF6B65"/>
            </a:solidFill>
            <a:prstDash val="solid"/>
            <a:round/>
            <a:headEnd len="sm" w="sm" type="none"/>
            <a:tailEnd len="sm" w="sm" type="none"/>
          </a:ln>
        </p:spPr>
      </p:pic>
      <p:sp>
        <p:nvSpPr>
          <p:cNvPr id="204" name="Google Shape;204;p24"/>
          <p:cNvSpPr txBox="1"/>
          <p:nvPr/>
        </p:nvSpPr>
        <p:spPr>
          <a:xfrm>
            <a:off x="1098033" y="5390625"/>
            <a:ext cx="305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Track </a:t>
            </a:r>
            <a:r>
              <a:rPr lang="en-US" sz="1800">
                <a:latin typeface="Montserrat"/>
                <a:ea typeface="Montserrat"/>
                <a:cs typeface="Montserrat"/>
                <a:sym typeface="Montserrat"/>
              </a:rPr>
              <a:t>relevant</a:t>
            </a:r>
            <a:r>
              <a:rPr lang="en-US" sz="1800">
                <a:latin typeface="Montserrat"/>
                <a:ea typeface="Montserrat"/>
                <a:cs typeface="Montserrat"/>
                <a:sym typeface="Montserrat"/>
              </a:rPr>
              <a:t> mobile numbers for the area</a:t>
            </a:r>
            <a:endParaRPr sz="1800">
              <a:latin typeface="Montserrat"/>
              <a:ea typeface="Montserrat"/>
              <a:cs typeface="Montserrat"/>
              <a:sym typeface="Montserrat"/>
            </a:endParaRPr>
          </a:p>
        </p:txBody>
      </p:sp>
      <p:sp>
        <p:nvSpPr>
          <p:cNvPr id="205" name="Google Shape;205;p24"/>
          <p:cNvSpPr txBox="1"/>
          <p:nvPr/>
        </p:nvSpPr>
        <p:spPr>
          <a:xfrm>
            <a:off x="5840425" y="5390625"/>
            <a:ext cx="261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send alert messages using api</a:t>
            </a:r>
            <a:endParaRPr sz="1800">
              <a:latin typeface="Montserrat"/>
              <a:ea typeface="Montserrat"/>
              <a:cs typeface="Montserrat"/>
              <a:sym typeface="Montserrat"/>
            </a:endParaRPr>
          </a:p>
        </p:txBody>
      </p:sp>
      <p:sp>
        <p:nvSpPr>
          <p:cNvPr id="206" name="Google Shape;206;p24"/>
          <p:cNvSpPr/>
          <p:nvPr/>
        </p:nvSpPr>
        <p:spPr>
          <a:xfrm>
            <a:off x="3712377" y="3366725"/>
            <a:ext cx="1756500" cy="6108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4"/>
          <p:cNvPicPr preferRelativeResize="0"/>
          <p:nvPr/>
        </p:nvPicPr>
        <p:blipFill rotWithShape="1">
          <a:blip r:embed="rId4">
            <a:alphaModFix/>
          </a:blip>
          <a:srcRect b="0" l="23995" r="20599" t="0"/>
          <a:stretch/>
        </p:blipFill>
        <p:spPr>
          <a:xfrm>
            <a:off x="5904690" y="2250251"/>
            <a:ext cx="2310186" cy="2774650"/>
          </a:xfrm>
          <a:prstGeom prst="rect">
            <a:avLst/>
          </a:prstGeom>
          <a:noFill/>
          <a:ln cap="flat" cmpd="sng" w="28575">
            <a:solidFill>
              <a:srgbClr val="FF6B65"/>
            </a:solidFill>
            <a:prstDash val="solid"/>
            <a:round/>
            <a:headEnd len="sm" w="sm" type="none"/>
            <a:tailEnd len="sm" w="sm" type="none"/>
          </a:ln>
        </p:spPr>
      </p:pic>
      <p:sp>
        <p:nvSpPr>
          <p:cNvPr id="208" name="Google Shape;208;p24"/>
          <p:cNvSpPr/>
          <p:nvPr/>
        </p:nvSpPr>
        <p:spPr>
          <a:xfrm>
            <a:off x="0" y="5378250"/>
            <a:ext cx="578400" cy="1479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102800" y="6267525"/>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nvSpPr>
        <p:spPr>
          <a:xfrm>
            <a:off x="1925575" y="2291175"/>
            <a:ext cx="5889300" cy="1139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b="1" lang="en-US" sz="4800">
                <a:solidFill>
                  <a:srgbClr val="FF6B65"/>
                </a:solidFill>
                <a:latin typeface="Sarala"/>
                <a:ea typeface="Sarala"/>
                <a:cs typeface="Sarala"/>
                <a:sym typeface="Sarala"/>
              </a:rPr>
              <a:t>PLAN OF</a:t>
            </a:r>
            <a:r>
              <a:rPr b="1" lang="en-US" sz="4800">
                <a:solidFill>
                  <a:srgbClr val="005390"/>
                </a:solidFill>
                <a:latin typeface="Sarala"/>
                <a:ea typeface="Sarala"/>
                <a:cs typeface="Sarala"/>
                <a:sym typeface="Sarala"/>
              </a:rPr>
              <a:t> </a:t>
            </a:r>
            <a:r>
              <a:rPr b="1" lang="en-US" sz="4800">
                <a:solidFill>
                  <a:schemeClr val="dk1"/>
                </a:solidFill>
                <a:latin typeface="Sarala"/>
                <a:ea typeface="Sarala"/>
                <a:cs typeface="Sarala"/>
                <a:sym typeface="Sarala"/>
              </a:rPr>
              <a:t>WORK</a:t>
            </a:r>
            <a:endParaRPr b="1" sz="4800">
              <a:solidFill>
                <a:schemeClr val="dk1"/>
              </a:solidFill>
              <a:latin typeface="Sarala"/>
              <a:ea typeface="Sarala"/>
              <a:cs typeface="Sarala"/>
              <a:sym typeface="Sarala"/>
            </a:endParaRPr>
          </a:p>
          <a:p>
            <a:pPr indent="0" lvl="0" marL="0" rtl="0" algn="l">
              <a:spcBef>
                <a:spcPts val="0"/>
              </a:spcBef>
              <a:spcAft>
                <a:spcPts val="0"/>
              </a:spcAft>
              <a:buNone/>
            </a:pPr>
            <a:r>
              <a:t/>
            </a:r>
            <a:endParaRPr/>
          </a:p>
        </p:txBody>
      </p:sp>
      <p:sp>
        <p:nvSpPr>
          <p:cNvPr id="215" name="Google Shape;215;p25"/>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216" name="Google Shape;216;p25"/>
          <p:cNvPicPr preferRelativeResize="0"/>
          <p:nvPr/>
        </p:nvPicPr>
        <p:blipFill>
          <a:blip r:embed="rId3">
            <a:alphaModFix/>
          </a:blip>
          <a:stretch>
            <a:fillRect/>
          </a:stretch>
        </p:blipFill>
        <p:spPr>
          <a:xfrm>
            <a:off x="3596775" y="3290525"/>
            <a:ext cx="2147532" cy="275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p:nvPr/>
        </p:nvSpPr>
        <p:spPr>
          <a:xfrm>
            <a:off x="649624" y="415300"/>
            <a:ext cx="175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2" name="Google Shape;222;p26"/>
          <p:cNvSpPr/>
          <p:nvPr/>
        </p:nvSpPr>
        <p:spPr>
          <a:xfrm>
            <a:off x="1469661" y="415409"/>
            <a:ext cx="9399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3" name="Google Shape;223;p26"/>
          <p:cNvSpPr txBox="1"/>
          <p:nvPr/>
        </p:nvSpPr>
        <p:spPr>
          <a:xfrm>
            <a:off x="720064" y="601702"/>
            <a:ext cx="15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1</a:t>
            </a:r>
            <a:endParaRPr b="1">
              <a:latin typeface="Montserrat"/>
              <a:ea typeface="Montserrat"/>
              <a:cs typeface="Montserrat"/>
              <a:sym typeface="Montserrat"/>
            </a:endParaRPr>
          </a:p>
        </p:txBody>
      </p:sp>
      <p:sp>
        <p:nvSpPr>
          <p:cNvPr id="224" name="Google Shape;224;p26"/>
          <p:cNvSpPr/>
          <p:nvPr/>
        </p:nvSpPr>
        <p:spPr>
          <a:xfrm>
            <a:off x="2660362" y="446416"/>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5" name="Google Shape;225;p26"/>
          <p:cNvSpPr/>
          <p:nvPr/>
        </p:nvSpPr>
        <p:spPr>
          <a:xfrm>
            <a:off x="3368583" y="446525"/>
            <a:ext cx="811500" cy="801600"/>
          </a:xfrm>
          <a:prstGeom prst="chevron">
            <a:avLst>
              <a:gd fmla="val 50000" name="adj"/>
            </a:avLst>
          </a:prstGeom>
          <a:solidFill>
            <a:srgbClr val="FF6B65"/>
          </a:solidFill>
          <a:ln cap="flat" cmpd="sng" w="9525">
            <a:solidFill>
              <a:srgbClr val="F6B1A7"/>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6" name="Google Shape;226;p26"/>
          <p:cNvSpPr txBox="1"/>
          <p:nvPr/>
        </p:nvSpPr>
        <p:spPr>
          <a:xfrm>
            <a:off x="2721210" y="632800"/>
            <a:ext cx="163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2</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27" name="Google Shape;227;p26"/>
          <p:cNvSpPr/>
          <p:nvPr/>
        </p:nvSpPr>
        <p:spPr>
          <a:xfrm>
            <a:off x="4731906" y="415236"/>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8" name="Google Shape;228;p26"/>
          <p:cNvSpPr/>
          <p:nvPr/>
        </p:nvSpPr>
        <p:spPr>
          <a:xfrm>
            <a:off x="5440126" y="415345"/>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9" name="Google Shape;229;p26"/>
          <p:cNvSpPr txBox="1"/>
          <p:nvPr/>
        </p:nvSpPr>
        <p:spPr>
          <a:xfrm>
            <a:off x="4666471" y="601576"/>
            <a:ext cx="10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3</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0" name="Google Shape;230;p26"/>
          <p:cNvSpPr/>
          <p:nvPr/>
        </p:nvSpPr>
        <p:spPr>
          <a:xfrm>
            <a:off x="6974635" y="415175"/>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1" name="Google Shape;231;p26"/>
          <p:cNvSpPr/>
          <p:nvPr/>
        </p:nvSpPr>
        <p:spPr>
          <a:xfrm>
            <a:off x="7682856" y="415284"/>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2" name="Google Shape;232;p26"/>
          <p:cNvSpPr txBox="1"/>
          <p:nvPr/>
        </p:nvSpPr>
        <p:spPr>
          <a:xfrm>
            <a:off x="7029975" y="601576"/>
            <a:ext cx="10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4</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3" name="Google Shape;233;p26"/>
          <p:cNvSpPr/>
          <p:nvPr/>
        </p:nvSpPr>
        <p:spPr>
          <a:xfrm>
            <a:off x="655428" y="1248126"/>
            <a:ext cx="16368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Research on Problem domain and solution</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identification </a:t>
            </a:r>
            <a:endParaRPr>
              <a:latin typeface="Montserrat"/>
              <a:ea typeface="Montserrat"/>
              <a:cs typeface="Montserrat"/>
              <a:sym typeface="Montserrat"/>
            </a:endParaRPr>
          </a:p>
        </p:txBody>
      </p:sp>
      <p:sp>
        <p:nvSpPr>
          <p:cNvPr id="234" name="Google Shape;234;p26"/>
          <p:cNvSpPr/>
          <p:nvPr/>
        </p:nvSpPr>
        <p:spPr>
          <a:xfrm>
            <a:off x="2660362" y="1248118"/>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Designing the user interface</a:t>
            </a:r>
            <a:endParaRPr>
              <a:latin typeface="Montserrat"/>
              <a:ea typeface="Montserrat"/>
              <a:cs typeface="Montserrat"/>
              <a:sym typeface="Montserrat"/>
            </a:endParaRPr>
          </a:p>
        </p:txBody>
      </p:sp>
      <p:sp>
        <p:nvSpPr>
          <p:cNvPr id="235" name="Google Shape;235;p26"/>
          <p:cNvSpPr/>
          <p:nvPr/>
        </p:nvSpPr>
        <p:spPr>
          <a:xfrm>
            <a:off x="4724117" y="1248118"/>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Developing front end of web and mobile application</a:t>
            </a:r>
            <a:endParaRPr>
              <a:latin typeface="Montserrat"/>
              <a:ea typeface="Montserrat"/>
              <a:cs typeface="Montserrat"/>
              <a:sym typeface="Montserrat"/>
            </a:endParaRPr>
          </a:p>
        </p:txBody>
      </p:sp>
      <p:sp>
        <p:nvSpPr>
          <p:cNvPr id="236" name="Google Shape;236;p26"/>
          <p:cNvSpPr/>
          <p:nvPr/>
        </p:nvSpPr>
        <p:spPr>
          <a:xfrm>
            <a:off x="6974635" y="1248118"/>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Developing back end of web and mobile application</a:t>
            </a:r>
            <a:endParaRPr>
              <a:latin typeface="Montserrat"/>
              <a:ea typeface="Montserrat"/>
              <a:cs typeface="Montserrat"/>
              <a:sym typeface="Montserrat"/>
            </a:endParaRPr>
          </a:p>
        </p:txBody>
      </p:sp>
      <p:sp>
        <p:nvSpPr>
          <p:cNvPr id="237" name="Google Shape;237;p26"/>
          <p:cNvSpPr/>
          <p:nvPr/>
        </p:nvSpPr>
        <p:spPr>
          <a:xfrm>
            <a:off x="2820124" y="3516775"/>
            <a:ext cx="1636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8" name="Google Shape;238;p26"/>
          <p:cNvSpPr/>
          <p:nvPr/>
        </p:nvSpPr>
        <p:spPr>
          <a:xfrm>
            <a:off x="3582907" y="3516884"/>
            <a:ext cx="8739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9" name="Google Shape;239;p26"/>
          <p:cNvSpPr txBox="1"/>
          <p:nvPr/>
        </p:nvSpPr>
        <p:spPr>
          <a:xfrm>
            <a:off x="2885624" y="3703175"/>
            <a:ext cx="13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6</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0" name="Google Shape;240;p26"/>
          <p:cNvSpPr/>
          <p:nvPr/>
        </p:nvSpPr>
        <p:spPr>
          <a:xfrm>
            <a:off x="4830856" y="3547883"/>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1" name="Google Shape;241;p26"/>
          <p:cNvSpPr/>
          <p:nvPr/>
        </p:nvSpPr>
        <p:spPr>
          <a:xfrm>
            <a:off x="5539077" y="3547992"/>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2" name="Google Shape;242;p26"/>
          <p:cNvSpPr txBox="1"/>
          <p:nvPr/>
        </p:nvSpPr>
        <p:spPr>
          <a:xfrm>
            <a:off x="4891667" y="3734284"/>
            <a:ext cx="15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7</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3" name="Google Shape;243;p26"/>
          <p:cNvSpPr/>
          <p:nvPr/>
        </p:nvSpPr>
        <p:spPr>
          <a:xfrm>
            <a:off x="6902400" y="3516703"/>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4" name="Google Shape;244;p26"/>
          <p:cNvSpPr/>
          <p:nvPr/>
        </p:nvSpPr>
        <p:spPr>
          <a:xfrm>
            <a:off x="7610620" y="3516812"/>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5" name="Google Shape;245;p26"/>
          <p:cNvSpPr txBox="1"/>
          <p:nvPr/>
        </p:nvSpPr>
        <p:spPr>
          <a:xfrm>
            <a:off x="6963214" y="3703104"/>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8</a:t>
            </a:r>
            <a:endParaRPr b="1">
              <a:latin typeface="Montserrat"/>
              <a:ea typeface="Montserrat"/>
              <a:cs typeface="Montserrat"/>
              <a:sym typeface="Montserrat"/>
            </a:endParaRPr>
          </a:p>
        </p:txBody>
      </p:sp>
      <p:sp>
        <p:nvSpPr>
          <p:cNvPr id="246" name="Google Shape;246;p26"/>
          <p:cNvSpPr/>
          <p:nvPr/>
        </p:nvSpPr>
        <p:spPr>
          <a:xfrm>
            <a:off x="2825907" y="4349582"/>
            <a:ext cx="14586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Developing the ML model</a:t>
            </a:r>
            <a:endParaRPr>
              <a:latin typeface="Montserrat"/>
              <a:ea typeface="Montserrat"/>
              <a:cs typeface="Montserrat"/>
              <a:sym typeface="Montserrat"/>
            </a:endParaRPr>
          </a:p>
        </p:txBody>
      </p:sp>
      <p:sp>
        <p:nvSpPr>
          <p:cNvPr id="247" name="Google Shape;247;p26"/>
          <p:cNvSpPr/>
          <p:nvPr/>
        </p:nvSpPr>
        <p:spPr>
          <a:xfrm>
            <a:off x="4830856" y="4349585"/>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System integration</a:t>
            </a:r>
            <a:endParaRPr>
              <a:latin typeface="Montserrat"/>
              <a:ea typeface="Montserrat"/>
              <a:cs typeface="Montserrat"/>
              <a:sym typeface="Montserrat"/>
            </a:endParaRPr>
          </a:p>
        </p:txBody>
      </p:sp>
      <p:sp>
        <p:nvSpPr>
          <p:cNvPr id="248" name="Google Shape;248;p26"/>
          <p:cNvSpPr/>
          <p:nvPr/>
        </p:nvSpPr>
        <p:spPr>
          <a:xfrm>
            <a:off x="6894611" y="4349585"/>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Delivering the product</a:t>
            </a:r>
            <a:endParaRPr>
              <a:latin typeface="Montserrat"/>
              <a:ea typeface="Montserrat"/>
              <a:cs typeface="Montserrat"/>
              <a:sym typeface="Montserrat"/>
            </a:endParaRPr>
          </a:p>
        </p:txBody>
      </p:sp>
      <p:sp>
        <p:nvSpPr>
          <p:cNvPr id="249" name="Google Shape;249;p26"/>
          <p:cNvSpPr/>
          <p:nvPr/>
        </p:nvSpPr>
        <p:spPr>
          <a:xfrm>
            <a:off x="716662" y="3516703"/>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0" name="Google Shape;250;p26"/>
          <p:cNvSpPr/>
          <p:nvPr/>
        </p:nvSpPr>
        <p:spPr>
          <a:xfrm>
            <a:off x="1424883" y="3516812"/>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1" name="Google Shape;251;p26"/>
          <p:cNvSpPr txBox="1"/>
          <p:nvPr/>
        </p:nvSpPr>
        <p:spPr>
          <a:xfrm>
            <a:off x="655027" y="3703104"/>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5</a:t>
            </a:r>
            <a:endParaRPr b="1">
              <a:latin typeface="Montserrat"/>
              <a:ea typeface="Montserrat"/>
              <a:cs typeface="Montserrat"/>
              <a:sym typeface="Montserrat"/>
            </a:endParaRPr>
          </a:p>
        </p:txBody>
      </p:sp>
      <p:sp>
        <p:nvSpPr>
          <p:cNvPr id="252" name="Google Shape;252;p26"/>
          <p:cNvSpPr/>
          <p:nvPr/>
        </p:nvSpPr>
        <p:spPr>
          <a:xfrm>
            <a:off x="696361" y="4318410"/>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Create a data set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3" name="Google Shape;253;p26"/>
          <p:cNvSpPr/>
          <p:nvPr/>
        </p:nvSpPr>
        <p:spPr>
          <a:xfrm>
            <a:off x="0" y="5201900"/>
            <a:ext cx="530700" cy="1656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sp>
        <p:nvSpPr>
          <p:cNvPr id="254" name="Google Shape;254;p26"/>
          <p:cNvSpPr/>
          <p:nvPr/>
        </p:nvSpPr>
        <p:spPr>
          <a:xfrm>
            <a:off x="7694400" y="6340925"/>
            <a:ext cx="1447500" cy="516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p:nvPr/>
        </p:nvSpPr>
        <p:spPr>
          <a:xfrm>
            <a:off x="0" y="340175"/>
            <a:ext cx="43815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0" y="6395400"/>
            <a:ext cx="1755300" cy="4626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txBox="1"/>
          <p:nvPr>
            <p:ph idx="4294967295" type="title"/>
          </p:nvPr>
        </p:nvSpPr>
        <p:spPr>
          <a:xfrm>
            <a:off x="312975" y="371975"/>
            <a:ext cx="2449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US" sz="2400">
                <a:solidFill>
                  <a:schemeClr val="lt1"/>
                </a:solidFill>
                <a:latin typeface="Sarala"/>
                <a:ea typeface="Sarala"/>
                <a:cs typeface="Sarala"/>
                <a:sym typeface="Sarala"/>
              </a:rPr>
              <a:t>Extendability</a:t>
            </a:r>
            <a:endParaRPr b="1" sz="2400">
              <a:solidFill>
                <a:schemeClr val="lt1"/>
              </a:solidFill>
              <a:latin typeface="Sarala"/>
              <a:ea typeface="Sarala"/>
              <a:cs typeface="Sarala"/>
              <a:sym typeface="Sarala"/>
            </a:endParaRPr>
          </a:p>
        </p:txBody>
      </p:sp>
      <p:sp>
        <p:nvSpPr>
          <p:cNvPr id="262" name="Google Shape;262;p27"/>
          <p:cNvSpPr txBox="1"/>
          <p:nvPr/>
        </p:nvSpPr>
        <p:spPr>
          <a:xfrm>
            <a:off x="149550" y="1029475"/>
            <a:ext cx="9375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Can be extended to any other communicable and </a:t>
            </a:r>
            <a:endParaRPr sz="1800">
              <a:latin typeface="Montserrat"/>
              <a:ea typeface="Montserrat"/>
              <a:cs typeface="Montserrat"/>
              <a:sym typeface="Montserrat"/>
            </a:endParaRPr>
          </a:p>
          <a:p>
            <a:pPr indent="0" lvl="0" marL="457200" rtl="0" algn="l">
              <a:spcBef>
                <a:spcPts val="0"/>
              </a:spcBef>
              <a:spcAft>
                <a:spcPts val="0"/>
              </a:spcAft>
              <a:buNone/>
            </a:pPr>
            <a:r>
              <a:rPr lang="en-US" sz="1800">
                <a:latin typeface="Montserrat"/>
                <a:ea typeface="Montserrat"/>
                <a:cs typeface="Montserrat"/>
                <a:sym typeface="Montserrat"/>
              </a:rPr>
              <a:t>non-communicable diseases</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Ex:  </a:t>
            </a:r>
            <a:r>
              <a:rPr lang="en-US" sz="1800">
                <a:solidFill>
                  <a:schemeClr val="dk1"/>
                </a:solidFill>
                <a:latin typeface="Montserrat"/>
                <a:ea typeface="Montserrat"/>
                <a:cs typeface="Montserrat"/>
                <a:sym typeface="Montserrat"/>
              </a:rPr>
              <a:t>Typhoid</a:t>
            </a:r>
            <a:endParaRPr sz="1800">
              <a:latin typeface="Montserrat"/>
              <a:ea typeface="Montserrat"/>
              <a:cs typeface="Montserrat"/>
              <a:sym typeface="Montserrat"/>
            </a:endParaRPr>
          </a:p>
          <a:p>
            <a:pPr indent="457200" lvl="0" marL="457200" rtl="0" algn="l">
              <a:spcBef>
                <a:spcPts val="0"/>
              </a:spcBef>
              <a:spcAft>
                <a:spcPts val="0"/>
              </a:spcAft>
              <a:buNone/>
            </a:pPr>
            <a:r>
              <a:rPr lang="en-US" sz="1800">
                <a:latin typeface="Montserrat"/>
                <a:ea typeface="Montserrat"/>
                <a:cs typeface="Montserrat"/>
                <a:sym typeface="Montserrat"/>
              </a:rPr>
              <a:t>Dengue</a:t>
            </a:r>
            <a:endParaRPr sz="1800">
              <a:latin typeface="Montserrat"/>
              <a:ea typeface="Montserrat"/>
              <a:cs typeface="Montserrat"/>
              <a:sym typeface="Montserrat"/>
            </a:endParaRPr>
          </a:p>
        </p:txBody>
      </p:sp>
      <p:sp>
        <p:nvSpPr>
          <p:cNvPr id="263" name="Google Shape;263;p27"/>
          <p:cNvSpPr/>
          <p:nvPr/>
        </p:nvSpPr>
        <p:spPr>
          <a:xfrm rot="5400000">
            <a:off x="8035050" y="646350"/>
            <a:ext cx="1755300" cy="4626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7388700" y="6395400"/>
            <a:ext cx="1755300" cy="4626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txBox="1"/>
          <p:nvPr/>
        </p:nvSpPr>
        <p:spPr>
          <a:xfrm>
            <a:off x="149550" y="2599375"/>
            <a:ext cx="90624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Can add or change features according to the user requirements</a:t>
            </a:r>
            <a:endParaRPr/>
          </a:p>
        </p:txBody>
      </p:sp>
      <p:sp>
        <p:nvSpPr>
          <p:cNvPr id="266" name="Google Shape;266;p27"/>
          <p:cNvSpPr txBox="1"/>
          <p:nvPr/>
        </p:nvSpPr>
        <p:spPr>
          <a:xfrm>
            <a:off x="149550" y="4127175"/>
            <a:ext cx="62937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government and non profitable organizations</a:t>
            </a:r>
            <a:endParaRPr sz="1800">
              <a:latin typeface="Montserrat"/>
              <a:ea typeface="Montserrat"/>
              <a:cs typeface="Montserrat"/>
              <a:sym typeface="Montserrat"/>
            </a:endParaRPr>
          </a:p>
        </p:txBody>
      </p:sp>
      <p:sp>
        <p:nvSpPr>
          <p:cNvPr id="267" name="Google Shape;267;p27"/>
          <p:cNvSpPr/>
          <p:nvPr/>
        </p:nvSpPr>
        <p:spPr>
          <a:xfrm>
            <a:off x="0" y="3372613"/>
            <a:ext cx="43815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lt1"/>
                </a:solidFill>
                <a:latin typeface="Sarala"/>
                <a:ea typeface="Sarala"/>
                <a:cs typeface="Sarala"/>
                <a:sym typeface="Sarala"/>
              </a:rPr>
              <a:t>      Business value</a:t>
            </a:r>
            <a:endParaRPr b="1" sz="2400">
              <a:solidFill>
                <a:schemeClr val="lt1"/>
              </a:solidFill>
              <a:latin typeface="Sarala"/>
              <a:ea typeface="Sarala"/>
              <a:cs typeface="Sarala"/>
              <a:sym typeface="Sarala"/>
            </a:endParaRPr>
          </a:p>
        </p:txBody>
      </p:sp>
      <p:sp>
        <p:nvSpPr>
          <p:cNvPr id="268" name="Google Shape;268;p27"/>
          <p:cNvSpPr/>
          <p:nvPr/>
        </p:nvSpPr>
        <p:spPr>
          <a:xfrm>
            <a:off x="0" y="4721475"/>
            <a:ext cx="43815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lt1"/>
                </a:solidFill>
                <a:latin typeface="Sarala"/>
                <a:ea typeface="Sarala"/>
                <a:cs typeface="Sarala"/>
                <a:sym typeface="Sarala"/>
              </a:rPr>
              <a:t>     Success Measure</a:t>
            </a:r>
            <a:endParaRPr b="1" sz="2400">
              <a:solidFill>
                <a:schemeClr val="lt1"/>
              </a:solidFill>
              <a:latin typeface="Sarala"/>
              <a:ea typeface="Sarala"/>
              <a:cs typeface="Sarala"/>
              <a:sym typeface="Sarala"/>
            </a:endParaRPr>
          </a:p>
        </p:txBody>
      </p:sp>
      <p:sp>
        <p:nvSpPr>
          <p:cNvPr id="269" name="Google Shape;269;p27"/>
          <p:cNvSpPr txBox="1"/>
          <p:nvPr/>
        </p:nvSpPr>
        <p:spPr>
          <a:xfrm>
            <a:off x="253100" y="5578925"/>
            <a:ext cx="8673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introduce the product to the university students and management</a:t>
            </a:r>
            <a:endParaRPr sz="1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p:nvPr/>
        </p:nvSpPr>
        <p:spPr>
          <a:xfrm>
            <a:off x="3633100" y="0"/>
            <a:ext cx="5511000" cy="68580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275" name="Google Shape;275;p28"/>
          <p:cNvSpPr txBox="1"/>
          <p:nvPr>
            <p:ph idx="4294967295" type="body"/>
          </p:nvPr>
        </p:nvSpPr>
        <p:spPr>
          <a:xfrm>
            <a:off x="141800" y="2773875"/>
            <a:ext cx="3668100" cy="94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4800">
                <a:solidFill>
                  <a:srgbClr val="FF6B65"/>
                </a:solidFill>
                <a:latin typeface="Sarala"/>
                <a:ea typeface="Sarala"/>
                <a:cs typeface="Sarala"/>
                <a:sym typeface="Sarala"/>
              </a:rPr>
              <a:t>OUR</a:t>
            </a:r>
            <a:r>
              <a:rPr b="1" lang="en-US" sz="4800">
                <a:latin typeface="Sarala"/>
                <a:ea typeface="Sarala"/>
                <a:cs typeface="Sarala"/>
                <a:sym typeface="Sarala"/>
              </a:rPr>
              <a:t> </a:t>
            </a:r>
            <a:r>
              <a:rPr b="1" lang="en-US" sz="4800">
                <a:solidFill>
                  <a:schemeClr val="dk1"/>
                </a:solidFill>
                <a:latin typeface="Sarala"/>
                <a:ea typeface="Sarala"/>
                <a:cs typeface="Sarala"/>
                <a:sym typeface="Sarala"/>
              </a:rPr>
              <a:t>TEAM</a:t>
            </a:r>
            <a:endParaRPr b="1" sz="4800">
              <a:solidFill>
                <a:schemeClr val="dk1"/>
              </a:solidFill>
              <a:latin typeface="Sarala"/>
              <a:ea typeface="Sarala"/>
              <a:cs typeface="Sarala"/>
              <a:sym typeface="Sarala"/>
            </a:endParaRPr>
          </a:p>
        </p:txBody>
      </p:sp>
      <p:sp>
        <p:nvSpPr>
          <p:cNvPr id="276" name="Google Shape;276;p28"/>
          <p:cNvSpPr txBox="1"/>
          <p:nvPr/>
        </p:nvSpPr>
        <p:spPr>
          <a:xfrm>
            <a:off x="3279325" y="571500"/>
            <a:ext cx="52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7" name="Google Shape;277;p28"/>
          <p:cNvSpPr txBox="1"/>
          <p:nvPr/>
        </p:nvSpPr>
        <p:spPr>
          <a:xfrm>
            <a:off x="4966600" y="5021025"/>
            <a:ext cx="33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8" name="Google Shape;278;p28"/>
          <p:cNvSpPr txBox="1"/>
          <p:nvPr/>
        </p:nvSpPr>
        <p:spPr>
          <a:xfrm>
            <a:off x="3551500" y="1580188"/>
            <a:ext cx="4599300" cy="42792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Team work</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Project management skills</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Communication skills</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Database management</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Front end development</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Back end development</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ML and Data Mining</a:t>
            </a:r>
            <a:endParaRPr sz="1800">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79" name="Google Shape;279;p28"/>
          <p:cNvPicPr preferRelativeResize="0"/>
          <p:nvPr/>
        </p:nvPicPr>
        <p:blipFill>
          <a:blip r:embed="rId3">
            <a:alphaModFix/>
          </a:blip>
          <a:stretch>
            <a:fillRect/>
          </a:stretch>
        </p:blipFill>
        <p:spPr>
          <a:xfrm>
            <a:off x="6925675" y="243650"/>
            <a:ext cx="1915774" cy="1915750"/>
          </a:xfrm>
          <a:prstGeom prst="rect">
            <a:avLst/>
          </a:prstGeom>
          <a:noFill/>
          <a:ln>
            <a:noFill/>
          </a:ln>
        </p:spPr>
      </p:pic>
      <p:pic>
        <p:nvPicPr>
          <p:cNvPr id="280" name="Google Shape;280;p28"/>
          <p:cNvPicPr preferRelativeResize="0"/>
          <p:nvPr/>
        </p:nvPicPr>
        <p:blipFill>
          <a:blip r:embed="rId4">
            <a:alphaModFix/>
          </a:blip>
          <a:stretch>
            <a:fillRect/>
          </a:stretch>
        </p:blipFill>
        <p:spPr>
          <a:xfrm>
            <a:off x="6996675" y="2434500"/>
            <a:ext cx="1915775" cy="1915750"/>
          </a:xfrm>
          <a:prstGeom prst="rect">
            <a:avLst/>
          </a:prstGeom>
          <a:noFill/>
          <a:ln>
            <a:noFill/>
          </a:ln>
        </p:spPr>
      </p:pic>
      <p:pic>
        <p:nvPicPr>
          <p:cNvPr id="281" name="Google Shape;281;p28"/>
          <p:cNvPicPr preferRelativeResize="0"/>
          <p:nvPr/>
        </p:nvPicPr>
        <p:blipFill>
          <a:blip r:embed="rId5">
            <a:alphaModFix/>
          </a:blip>
          <a:stretch>
            <a:fillRect/>
          </a:stretch>
        </p:blipFill>
        <p:spPr>
          <a:xfrm>
            <a:off x="6925675" y="4625350"/>
            <a:ext cx="1986775" cy="198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p:nvPr/>
        </p:nvSpPr>
        <p:spPr>
          <a:xfrm>
            <a:off x="0" y="0"/>
            <a:ext cx="4749000" cy="6858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txBox="1"/>
          <p:nvPr/>
        </p:nvSpPr>
        <p:spPr>
          <a:xfrm>
            <a:off x="435425" y="2503725"/>
            <a:ext cx="3646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latin typeface="Sarala"/>
                <a:ea typeface="Sarala"/>
                <a:cs typeface="Sarala"/>
                <a:sym typeface="Sarala"/>
              </a:rPr>
              <a:t>THANK </a:t>
            </a:r>
            <a:endParaRPr b="1" sz="4800">
              <a:latin typeface="Sarala"/>
              <a:ea typeface="Sarala"/>
              <a:cs typeface="Sarala"/>
              <a:sym typeface="Sarala"/>
            </a:endParaRPr>
          </a:p>
          <a:p>
            <a:pPr indent="0" lvl="0" marL="0" rtl="0" algn="ctr">
              <a:spcBef>
                <a:spcPts val="0"/>
              </a:spcBef>
              <a:spcAft>
                <a:spcPts val="0"/>
              </a:spcAft>
              <a:buNone/>
            </a:pPr>
            <a:r>
              <a:rPr b="1" lang="en-US" sz="4800">
                <a:solidFill>
                  <a:schemeClr val="lt1"/>
                </a:solidFill>
                <a:latin typeface="Sarala"/>
                <a:ea typeface="Sarala"/>
                <a:cs typeface="Sarala"/>
                <a:sym typeface="Sarala"/>
              </a:rPr>
              <a:t>YOU !</a:t>
            </a:r>
            <a:endParaRPr b="1" sz="4800">
              <a:solidFill>
                <a:schemeClr val="lt1"/>
              </a:solidFill>
              <a:latin typeface="Sarala"/>
              <a:ea typeface="Sarala"/>
              <a:cs typeface="Sarala"/>
              <a:sym typeface="Sarala"/>
            </a:endParaRPr>
          </a:p>
        </p:txBody>
      </p:sp>
      <p:pic>
        <p:nvPicPr>
          <p:cNvPr id="288" name="Google Shape;288;p29"/>
          <p:cNvPicPr preferRelativeResize="0"/>
          <p:nvPr/>
        </p:nvPicPr>
        <p:blipFill>
          <a:blip r:embed="rId3">
            <a:alphaModFix/>
          </a:blip>
          <a:stretch>
            <a:fillRect/>
          </a:stretch>
        </p:blipFill>
        <p:spPr>
          <a:xfrm>
            <a:off x="4874075" y="1355225"/>
            <a:ext cx="4147550" cy="414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p:nvPr/>
        </p:nvSpPr>
        <p:spPr>
          <a:xfrm>
            <a:off x="4395000" y="0"/>
            <a:ext cx="4749000" cy="6858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txBox="1"/>
          <p:nvPr/>
        </p:nvSpPr>
        <p:spPr>
          <a:xfrm>
            <a:off x="312950" y="2707825"/>
            <a:ext cx="3755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200">
                <a:solidFill>
                  <a:schemeClr val="dk1"/>
                </a:solidFill>
                <a:latin typeface="Sarala"/>
                <a:ea typeface="Sarala"/>
                <a:cs typeface="Sarala"/>
                <a:sym typeface="Sarala"/>
              </a:rPr>
              <a:t>Q &amp; A</a:t>
            </a:r>
            <a:endParaRPr b="1" sz="5200">
              <a:solidFill>
                <a:schemeClr val="dk1"/>
              </a:solidFill>
              <a:latin typeface="Sarala"/>
              <a:ea typeface="Sarala"/>
              <a:cs typeface="Sarala"/>
              <a:sym typeface="Sarala"/>
            </a:endParaRPr>
          </a:p>
        </p:txBody>
      </p:sp>
      <p:pic>
        <p:nvPicPr>
          <p:cNvPr id="295" name="Google Shape;295;p30"/>
          <p:cNvPicPr preferRelativeResize="0"/>
          <p:nvPr/>
        </p:nvPicPr>
        <p:blipFill>
          <a:blip r:embed="rId3">
            <a:alphaModFix/>
          </a:blip>
          <a:stretch>
            <a:fillRect/>
          </a:stretch>
        </p:blipFill>
        <p:spPr>
          <a:xfrm>
            <a:off x="4833375" y="991938"/>
            <a:ext cx="4090199" cy="44169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1366900" y="2560400"/>
            <a:ext cx="67431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rgbClr val="FF6B65"/>
                </a:solidFill>
                <a:latin typeface="Sarala"/>
                <a:ea typeface="Sarala"/>
                <a:cs typeface="Sarala"/>
                <a:sym typeface="Sarala"/>
              </a:rPr>
              <a:t>PROBLEM </a:t>
            </a:r>
            <a:r>
              <a:rPr b="1" lang="en-US" sz="4800">
                <a:latin typeface="Sarala"/>
                <a:ea typeface="Sarala"/>
                <a:cs typeface="Sarala"/>
                <a:sym typeface="Sarala"/>
              </a:rPr>
              <a:t>DIAGNOSIS</a:t>
            </a:r>
            <a:endParaRPr b="1" sz="4800">
              <a:latin typeface="Sarala"/>
              <a:ea typeface="Sarala"/>
              <a:cs typeface="Sarala"/>
              <a:sym typeface="Sarala"/>
            </a:endParaRPr>
          </a:p>
        </p:txBody>
      </p:sp>
      <p:sp>
        <p:nvSpPr>
          <p:cNvPr id="72" name="Google Shape;72;p15"/>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73" name="Google Shape;73;p15"/>
          <p:cNvPicPr preferRelativeResize="0"/>
          <p:nvPr/>
        </p:nvPicPr>
        <p:blipFill rotWithShape="1">
          <a:blip r:embed="rId3">
            <a:alphaModFix/>
          </a:blip>
          <a:srcRect b="0" l="0" r="0" t="18106"/>
          <a:stretch/>
        </p:blipFill>
        <p:spPr>
          <a:xfrm>
            <a:off x="246138" y="4021825"/>
            <a:ext cx="4568626" cy="2262950"/>
          </a:xfrm>
          <a:prstGeom prst="rect">
            <a:avLst/>
          </a:prstGeom>
          <a:noFill/>
          <a:ln>
            <a:noFill/>
          </a:ln>
        </p:spPr>
      </p:pic>
      <p:pic>
        <p:nvPicPr>
          <p:cNvPr id="74" name="Google Shape;74;p15"/>
          <p:cNvPicPr preferRelativeResize="0"/>
          <p:nvPr/>
        </p:nvPicPr>
        <p:blipFill>
          <a:blip r:embed="rId4">
            <a:alphaModFix/>
          </a:blip>
          <a:stretch>
            <a:fillRect/>
          </a:stretch>
        </p:blipFill>
        <p:spPr>
          <a:xfrm>
            <a:off x="6469375" y="196275"/>
            <a:ext cx="2537550" cy="225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13600" y="353775"/>
            <a:ext cx="5238900" cy="6939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7187388" y="735075"/>
            <a:ext cx="1539000" cy="1329600"/>
          </a:xfrm>
          <a:prstGeom prst="wedgeRectCallout">
            <a:avLst>
              <a:gd fmla="val -20833" name="adj1"/>
              <a:gd fmla="val 62500" name="adj2"/>
            </a:avLst>
          </a:prstGeom>
          <a:solidFill>
            <a:srgbClr val="FFE599"/>
          </a:solid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idx="4294967295" type="body"/>
          </p:nvPr>
        </p:nvSpPr>
        <p:spPr>
          <a:xfrm>
            <a:off x="578425" y="481613"/>
            <a:ext cx="4982100" cy="43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2400">
                <a:solidFill>
                  <a:schemeClr val="lt1"/>
                </a:solidFill>
                <a:latin typeface="Montserrat"/>
                <a:ea typeface="Montserrat"/>
                <a:cs typeface="Montserrat"/>
                <a:sym typeface="Montserrat"/>
              </a:rPr>
              <a:t>COVID-19 ( </a:t>
            </a:r>
            <a:r>
              <a:rPr b="1" lang="en-US" sz="2400">
                <a:solidFill>
                  <a:schemeClr val="lt1"/>
                </a:solidFill>
                <a:latin typeface="Montserrat"/>
                <a:ea typeface="Montserrat"/>
                <a:cs typeface="Montserrat"/>
                <a:sym typeface="Montserrat"/>
              </a:rPr>
              <a:t>Communicable</a:t>
            </a:r>
            <a:r>
              <a:rPr b="1" lang="en-US" sz="2400">
                <a:solidFill>
                  <a:schemeClr val="lt1"/>
                </a:solidFill>
                <a:latin typeface="Montserrat"/>
                <a:ea typeface="Montserrat"/>
                <a:cs typeface="Montserrat"/>
                <a:sym typeface="Montserrat"/>
              </a:rPr>
              <a:t> )</a:t>
            </a:r>
            <a:endParaRPr b="1" sz="2400">
              <a:solidFill>
                <a:schemeClr val="lt1"/>
              </a:solidFill>
              <a:latin typeface="Montserrat"/>
              <a:ea typeface="Montserrat"/>
              <a:cs typeface="Montserrat"/>
              <a:sym typeface="Montserrat"/>
            </a:endParaRPr>
          </a:p>
        </p:txBody>
      </p:sp>
      <p:sp>
        <p:nvSpPr>
          <p:cNvPr id="82" name="Google Shape;82;p16"/>
          <p:cNvSpPr txBox="1"/>
          <p:nvPr/>
        </p:nvSpPr>
        <p:spPr>
          <a:xfrm>
            <a:off x="183250" y="1230125"/>
            <a:ext cx="5926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Inefficiency to trace the close contacts of an infected person manually.</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Not being able to know whether you've been in contact with an infected person.</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Lack of options to know whether a public place was visited by an infected person recently.</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pic>
        <p:nvPicPr>
          <p:cNvPr id="83" name="Google Shape;83;p16"/>
          <p:cNvPicPr preferRelativeResize="0"/>
          <p:nvPr/>
        </p:nvPicPr>
        <p:blipFill rotWithShape="1">
          <a:blip r:embed="rId3">
            <a:alphaModFix/>
          </a:blip>
          <a:srcRect b="4508" l="0" r="3781" t="13972"/>
          <a:stretch/>
        </p:blipFill>
        <p:spPr>
          <a:xfrm>
            <a:off x="3828175" y="4844450"/>
            <a:ext cx="4793523" cy="1812001"/>
          </a:xfrm>
          <a:prstGeom prst="rect">
            <a:avLst/>
          </a:prstGeom>
          <a:noFill/>
          <a:ln cap="flat" cmpd="sng" w="28575">
            <a:solidFill>
              <a:srgbClr val="FF6B65"/>
            </a:solidFill>
            <a:prstDash val="solid"/>
            <a:round/>
            <a:headEnd len="sm" w="sm" type="none"/>
            <a:tailEnd len="sm" w="sm" type="none"/>
          </a:ln>
        </p:spPr>
      </p:pic>
      <p:pic>
        <p:nvPicPr>
          <p:cNvPr id="84" name="Google Shape;84;p16"/>
          <p:cNvPicPr preferRelativeResize="0"/>
          <p:nvPr/>
        </p:nvPicPr>
        <p:blipFill rotWithShape="1">
          <a:blip r:embed="rId4">
            <a:alphaModFix/>
          </a:blip>
          <a:srcRect b="12837" l="0" r="0" t="8353"/>
          <a:stretch/>
        </p:blipFill>
        <p:spPr>
          <a:xfrm>
            <a:off x="7292100" y="871000"/>
            <a:ext cx="1329601" cy="1057776"/>
          </a:xfrm>
          <a:prstGeom prst="rect">
            <a:avLst/>
          </a:prstGeom>
          <a:noFill/>
          <a:ln>
            <a:noFill/>
          </a:ln>
        </p:spPr>
      </p:pic>
      <p:sp>
        <p:nvSpPr>
          <p:cNvPr id="85" name="Google Shape;85;p16"/>
          <p:cNvSpPr txBox="1"/>
          <p:nvPr/>
        </p:nvSpPr>
        <p:spPr>
          <a:xfrm rot="-940625">
            <a:off x="7538799" y="1100274"/>
            <a:ext cx="950353" cy="52750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Pacifico"/>
                <a:ea typeface="Pacifico"/>
                <a:cs typeface="Pacifico"/>
                <a:sym typeface="Pacifico"/>
              </a:rPr>
              <a:t>name -</a:t>
            </a:r>
            <a:endParaRPr sz="1100">
              <a:latin typeface="Pacifico"/>
              <a:ea typeface="Pacifico"/>
              <a:cs typeface="Pacifico"/>
              <a:sym typeface="Pacifico"/>
            </a:endParaRPr>
          </a:p>
          <a:p>
            <a:pPr indent="0" lvl="0" marL="0" rtl="0" algn="l">
              <a:spcBef>
                <a:spcPts val="0"/>
              </a:spcBef>
              <a:spcAft>
                <a:spcPts val="0"/>
              </a:spcAft>
              <a:buNone/>
            </a:pPr>
            <a:r>
              <a:rPr lang="en-US" sz="1100">
                <a:latin typeface="Pacifico"/>
                <a:ea typeface="Pacifico"/>
                <a:cs typeface="Pacifico"/>
                <a:sym typeface="Pacifico"/>
              </a:rPr>
              <a:t>address -</a:t>
            </a:r>
            <a:endParaRPr sz="1100">
              <a:latin typeface="Pacifico"/>
              <a:ea typeface="Pacifico"/>
              <a:cs typeface="Pacifico"/>
              <a:sym typeface="Pacifico"/>
            </a:endParaRPr>
          </a:p>
        </p:txBody>
      </p:sp>
      <p:sp>
        <p:nvSpPr>
          <p:cNvPr id="86" name="Google Shape;86;p16"/>
          <p:cNvSpPr/>
          <p:nvPr/>
        </p:nvSpPr>
        <p:spPr>
          <a:xfrm>
            <a:off x="0" y="5238750"/>
            <a:ext cx="578400" cy="16194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a:blip r:embed="rId5">
            <a:alphaModFix/>
          </a:blip>
          <a:stretch>
            <a:fillRect/>
          </a:stretch>
        </p:blipFill>
        <p:spPr>
          <a:xfrm>
            <a:off x="7292088" y="2535600"/>
            <a:ext cx="1329601" cy="1329601"/>
          </a:xfrm>
          <a:prstGeom prst="rect">
            <a:avLst/>
          </a:prstGeom>
          <a:noFill/>
          <a:ln cap="flat" cmpd="sng" w="28575">
            <a:solidFill>
              <a:srgbClr val="FF6B65"/>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0" y="265600"/>
            <a:ext cx="9144000" cy="6939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295250" y="405400"/>
            <a:ext cx="873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Montserrat"/>
                <a:ea typeface="Montserrat"/>
                <a:cs typeface="Montserrat"/>
                <a:sym typeface="Montserrat"/>
              </a:rPr>
              <a:t>C</a:t>
            </a:r>
            <a:r>
              <a:rPr b="1" lang="en-US" sz="2400">
                <a:solidFill>
                  <a:schemeClr val="lt1"/>
                </a:solidFill>
                <a:latin typeface="Montserrat"/>
                <a:ea typeface="Montserrat"/>
                <a:cs typeface="Montserrat"/>
                <a:sym typeface="Montserrat"/>
              </a:rPr>
              <a:t>hronic Kidney Disease/CKDu  ( Non-Communicable)</a:t>
            </a:r>
            <a:endParaRPr b="1" sz="2400">
              <a:solidFill>
                <a:schemeClr val="lt1"/>
              </a:solidFill>
              <a:latin typeface="Montserrat"/>
              <a:ea typeface="Montserrat"/>
              <a:cs typeface="Montserrat"/>
              <a:sym typeface="Montserrat"/>
            </a:endParaRPr>
          </a:p>
        </p:txBody>
      </p:sp>
      <p:sp>
        <p:nvSpPr>
          <p:cNvPr id="94" name="Google Shape;94;p17"/>
          <p:cNvSpPr txBox="1"/>
          <p:nvPr/>
        </p:nvSpPr>
        <p:spPr>
          <a:xfrm>
            <a:off x="400375" y="1022425"/>
            <a:ext cx="6853800" cy="4894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Lack of awareness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 Difficulty in manually sorting  data to identify the spreading rates and trends.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No efficient way to identify disease spreading hotspots/areas by the general public .</a:t>
            </a:r>
            <a:endParaRPr sz="1800">
              <a:latin typeface="Montserrat"/>
              <a:ea typeface="Montserrat"/>
              <a:cs typeface="Montserrat"/>
              <a:sym typeface="Montserrat"/>
            </a:endParaRPr>
          </a:p>
        </p:txBody>
      </p:sp>
      <p:pic>
        <p:nvPicPr>
          <p:cNvPr id="95" name="Google Shape;95;p17"/>
          <p:cNvPicPr preferRelativeResize="0"/>
          <p:nvPr/>
        </p:nvPicPr>
        <p:blipFill>
          <a:blip r:embed="rId3">
            <a:alphaModFix/>
          </a:blip>
          <a:stretch>
            <a:fillRect/>
          </a:stretch>
        </p:blipFill>
        <p:spPr>
          <a:xfrm>
            <a:off x="6314100" y="1571049"/>
            <a:ext cx="2130924" cy="1701001"/>
          </a:xfrm>
          <a:prstGeom prst="rect">
            <a:avLst/>
          </a:prstGeom>
          <a:noFill/>
          <a:ln cap="flat" cmpd="sng" w="28575">
            <a:solidFill>
              <a:srgbClr val="FF6B65"/>
            </a:solidFill>
            <a:prstDash val="solid"/>
            <a:round/>
            <a:headEnd len="sm" w="sm" type="none"/>
            <a:tailEnd len="sm" w="sm" type="none"/>
          </a:ln>
        </p:spPr>
      </p:pic>
      <p:pic>
        <p:nvPicPr>
          <p:cNvPr id="96" name="Google Shape;96;p17"/>
          <p:cNvPicPr preferRelativeResize="0"/>
          <p:nvPr/>
        </p:nvPicPr>
        <p:blipFill>
          <a:blip r:embed="rId4">
            <a:alphaModFix/>
          </a:blip>
          <a:stretch>
            <a:fillRect/>
          </a:stretch>
        </p:blipFill>
        <p:spPr>
          <a:xfrm>
            <a:off x="968750" y="1571049"/>
            <a:ext cx="1727700" cy="1640325"/>
          </a:xfrm>
          <a:prstGeom prst="rect">
            <a:avLst/>
          </a:prstGeom>
          <a:noFill/>
          <a:ln cap="flat" cmpd="sng" w="28575">
            <a:solidFill>
              <a:srgbClr val="FF6B65"/>
            </a:solidFill>
            <a:prstDash val="solid"/>
            <a:round/>
            <a:headEnd len="sm" w="sm" type="none"/>
            <a:tailEnd len="sm" w="sm" type="none"/>
          </a:ln>
        </p:spPr>
      </p:pic>
      <p:pic>
        <p:nvPicPr>
          <p:cNvPr id="97" name="Google Shape;97;p17"/>
          <p:cNvPicPr preferRelativeResize="0"/>
          <p:nvPr/>
        </p:nvPicPr>
        <p:blipFill>
          <a:blip r:embed="rId5">
            <a:alphaModFix/>
          </a:blip>
          <a:stretch>
            <a:fillRect/>
          </a:stretch>
        </p:blipFill>
        <p:spPr>
          <a:xfrm>
            <a:off x="3625125" y="1545350"/>
            <a:ext cx="2073250" cy="1701000"/>
          </a:xfrm>
          <a:prstGeom prst="rect">
            <a:avLst/>
          </a:prstGeom>
          <a:noFill/>
          <a:ln cap="flat" cmpd="sng" w="28575">
            <a:solidFill>
              <a:srgbClr val="FF6B65"/>
            </a:solidFill>
            <a:prstDash val="solid"/>
            <a:round/>
            <a:headEnd len="sm" w="sm" type="none"/>
            <a:tailEnd len="sm" w="sm" type="none"/>
          </a:ln>
        </p:spPr>
      </p:pic>
      <p:pic>
        <p:nvPicPr>
          <p:cNvPr id="98" name="Google Shape;98;p17"/>
          <p:cNvPicPr preferRelativeResize="0"/>
          <p:nvPr/>
        </p:nvPicPr>
        <p:blipFill>
          <a:blip r:embed="rId6">
            <a:alphaModFix/>
          </a:blip>
          <a:stretch>
            <a:fillRect/>
          </a:stretch>
        </p:blipFill>
        <p:spPr>
          <a:xfrm>
            <a:off x="6566075" y="3992449"/>
            <a:ext cx="1802325" cy="1481525"/>
          </a:xfrm>
          <a:prstGeom prst="rect">
            <a:avLst/>
          </a:prstGeom>
          <a:noFill/>
          <a:ln cap="flat" cmpd="sng" w="28575">
            <a:solidFill>
              <a:srgbClr val="FF6B65"/>
            </a:solidFill>
            <a:prstDash val="solid"/>
            <a:round/>
            <a:headEnd len="sm" w="sm" type="none"/>
            <a:tailEnd len="sm" w="sm" type="none"/>
          </a:ln>
        </p:spPr>
      </p:pic>
      <p:sp>
        <p:nvSpPr>
          <p:cNvPr id="99" name="Google Shape;99;p17"/>
          <p:cNvSpPr/>
          <p:nvPr/>
        </p:nvSpPr>
        <p:spPr>
          <a:xfrm rot="-5400000">
            <a:off x="7966900" y="5680950"/>
            <a:ext cx="1701000" cy="6531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653100" y="5633400"/>
            <a:ext cx="571500" cy="18777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idx="4294967295" type="title"/>
          </p:nvPr>
        </p:nvSpPr>
        <p:spPr>
          <a:xfrm>
            <a:off x="1104150" y="2686175"/>
            <a:ext cx="6935700" cy="22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6B65"/>
                </a:solidFill>
                <a:latin typeface="Sarala"/>
                <a:ea typeface="Sarala"/>
                <a:cs typeface="Sarala"/>
                <a:sym typeface="Sarala"/>
              </a:rPr>
              <a:t>SO</a:t>
            </a:r>
            <a:r>
              <a:rPr b="1" lang="en-US" sz="4800">
                <a:solidFill>
                  <a:srgbClr val="FF6B65"/>
                </a:solidFill>
                <a:latin typeface="Sarala"/>
                <a:ea typeface="Sarala"/>
                <a:cs typeface="Sarala"/>
                <a:sym typeface="Sarala"/>
              </a:rPr>
              <a:t>LUTION FOR </a:t>
            </a:r>
            <a:endParaRPr b="1" sz="4800">
              <a:solidFill>
                <a:srgbClr val="FF6B65"/>
              </a:solidFill>
              <a:latin typeface="Sarala"/>
              <a:ea typeface="Sarala"/>
              <a:cs typeface="Sarala"/>
              <a:sym typeface="Sarala"/>
            </a:endParaRPr>
          </a:p>
          <a:p>
            <a:pPr indent="0" lvl="0" marL="0" rtl="0" algn="ctr">
              <a:spcBef>
                <a:spcPts val="0"/>
              </a:spcBef>
              <a:spcAft>
                <a:spcPts val="0"/>
              </a:spcAft>
              <a:buNone/>
            </a:pPr>
            <a:r>
              <a:rPr b="1" lang="en-US" sz="4800">
                <a:solidFill>
                  <a:srgbClr val="090909"/>
                </a:solidFill>
                <a:latin typeface="Sarala"/>
                <a:ea typeface="Sarala"/>
                <a:cs typeface="Sarala"/>
                <a:sym typeface="Sarala"/>
              </a:rPr>
              <a:t>COMMUNICABLE DISEASES</a:t>
            </a:r>
            <a:endParaRPr b="1" sz="4800">
              <a:solidFill>
                <a:srgbClr val="090909"/>
              </a:solidFill>
              <a:latin typeface="Sarala"/>
              <a:ea typeface="Sarala"/>
              <a:cs typeface="Sarala"/>
              <a:sym typeface="Sarala"/>
            </a:endParaRPr>
          </a:p>
          <a:p>
            <a:pPr indent="0" lvl="0" marL="0" rtl="0" algn="ctr">
              <a:spcBef>
                <a:spcPts val="0"/>
              </a:spcBef>
              <a:spcAft>
                <a:spcPts val="0"/>
              </a:spcAft>
              <a:buNone/>
            </a:pPr>
            <a:r>
              <a:rPr b="1" lang="en-US" sz="4800">
                <a:solidFill>
                  <a:srgbClr val="090909"/>
                </a:solidFill>
                <a:latin typeface="Sarala"/>
                <a:ea typeface="Sarala"/>
                <a:cs typeface="Sarala"/>
                <a:sym typeface="Sarala"/>
              </a:rPr>
              <a:t> ( COVID 19 )</a:t>
            </a:r>
            <a:endParaRPr b="1" sz="4800">
              <a:solidFill>
                <a:srgbClr val="090909"/>
              </a:solidFill>
              <a:latin typeface="Sarala"/>
              <a:ea typeface="Sarala"/>
              <a:cs typeface="Sarala"/>
              <a:sym typeface="Sarala"/>
            </a:endParaRPr>
          </a:p>
        </p:txBody>
      </p:sp>
      <p:sp>
        <p:nvSpPr>
          <p:cNvPr id="106" name="Google Shape;106;p18"/>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107" name="Google Shape;107;p18"/>
          <p:cNvPicPr preferRelativeResize="0"/>
          <p:nvPr/>
        </p:nvPicPr>
        <p:blipFill rotWithShape="1">
          <a:blip r:embed="rId3">
            <a:alphaModFix/>
          </a:blip>
          <a:srcRect b="0" l="57077" r="0" t="0"/>
          <a:stretch/>
        </p:blipFill>
        <p:spPr>
          <a:xfrm>
            <a:off x="7555900" y="67957"/>
            <a:ext cx="1477201" cy="2681520"/>
          </a:xfrm>
          <a:prstGeom prst="rect">
            <a:avLst/>
          </a:prstGeom>
          <a:noFill/>
          <a:ln>
            <a:noFill/>
          </a:ln>
          <a:effectLst>
            <a:outerShdw blurRad="128588" rotWithShape="0" algn="bl" dir="5400000" dist="19050">
              <a:srgbClr val="000000">
                <a:alpha val="50000"/>
              </a:srgbClr>
            </a:outerShdw>
          </a:effectLst>
        </p:spPr>
      </p:pic>
      <p:pic>
        <p:nvPicPr>
          <p:cNvPr id="108" name="Google Shape;108;p18"/>
          <p:cNvPicPr preferRelativeResize="0"/>
          <p:nvPr/>
        </p:nvPicPr>
        <p:blipFill rotWithShape="1">
          <a:blip r:embed="rId4">
            <a:alphaModFix/>
          </a:blip>
          <a:srcRect b="0" l="0" r="58556" t="0"/>
          <a:stretch/>
        </p:blipFill>
        <p:spPr>
          <a:xfrm>
            <a:off x="533975" y="168613"/>
            <a:ext cx="1319250" cy="2480201"/>
          </a:xfrm>
          <a:prstGeom prst="rect">
            <a:avLst/>
          </a:prstGeom>
          <a:noFill/>
          <a:ln>
            <a:noFill/>
          </a:ln>
          <a:effectLst>
            <a:outerShdw blurRad="128588" rotWithShape="0" algn="bl" dir="5400000" dist="19050">
              <a:srgbClr val="000000">
                <a:alpha val="50000"/>
              </a:srgbClr>
            </a:outerShdw>
          </a:effectLst>
        </p:spPr>
      </p:pic>
      <p:pic>
        <p:nvPicPr>
          <p:cNvPr id="109" name="Google Shape;109;p18"/>
          <p:cNvPicPr preferRelativeResize="0"/>
          <p:nvPr/>
        </p:nvPicPr>
        <p:blipFill>
          <a:blip r:embed="rId5">
            <a:alphaModFix/>
          </a:blip>
          <a:stretch>
            <a:fillRect/>
          </a:stretch>
        </p:blipFill>
        <p:spPr>
          <a:xfrm>
            <a:off x="3298251" y="417278"/>
            <a:ext cx="2812616" cy="1982887"/>
          </a:xfrm>
          <a:prstGeom prst="rect">
            <a:avLst/>
          </a:prstGeom>
          <a:noFill/>
          <a:ln cap="flat" cmpd="sng" w="28575">
            <a:solidFill>
              <a:schemeClr val="lt1"/>
            </a:solidFill>
            <a:prstDash val="solid"/>
            <a:round/>
            <a:headEnd len="sm" w="sm" type="none"/>
            <a:tailEnd len="sm" w="sm" type="none"/>
          </a:ln>
          <a:effectLst>
            <a:outerShdw blurRad="185738"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2741526" y="2129460"/>
            <a:ext cx="2850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2.When user comes into close proximity with another user</a:t>
            </a:r>
            <a:endParaRPr sz="1800">
              <a:latin typeface="Montserrat"/>
              <a:ea typeface="Montserrat"/>
              <a:cs typeface="Montserrat"/>
              <a:sym typeface="Montserrat"/>
            </a:endParaRPr>
          </a:p>
        </p:txBody>
      </p:sp>
      <p:sp>
        <p:nvSpPr>
          <p:cNvPr id="115" name="Google Shape;115;p19"/>
          <p:cNvSpPr txBox="1"/>
          <p:nvPr/>
        </p:nvSpPr>
        <p:spPr>
          <a:xfrm>
            <a:off x="630223" y="2399402"/>
            <a:ext cx="26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6" name="Google Shape;116;p19"/>
          <p:cNvSpPr/>
          <p:nvPr/>
        </p:nvSpPr>
        <p:spPr>
          <a:xfrm>
            <a:off x="1998949" y="1011730"/>
            <a:ext cx="364800" cy="2250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5531869" y="1011719"/>
            <a:ext cx="364800" cy="2250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rot="5400000">
            <a:off x="6833778" y="3276249"/>
            <a:ext cx="336900" cy="2439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9"/>
          <p:cNvPicPr preferRelativeResize="0"/>
          <p:nvPr/>
        </p:nvPicPr>
        <p:blipFill>
          <a:blip r:embed="rId3">
            <a:alphaModFix/>
          </a:blip>
          <a:stretch>
            <a:fillRect/>
          </a:stretch>
        </p:blipFill>
        <p:spPr>
          <a:xfrm>
            <a:off x="5200398" y="3699025"/>
            <a:ext cx="3371611" cy="1484817"/>
          </a:xfrm>
          <a:prstGeom prst="rect">
            <a:avLst/>
          </a:prstGeom>
          <a:noFill/>
          <a:ln cap="flat" cmpd="sng" w="28575">
            <a:solidFill>
              <a:srgbClr val="FF6B65"/>
            </a:solidFill>
            <a:prstDash val="solid"/>
            <a:round/>
            <a:headEnd len="sm" w="sm" type="none"/>
            <a:tailEnd len="sm" w="sm" type="none"/>
          </a:ln>
        </p:spPr>
      </p:pic>
      <p:pic>
        <p:nvPicPr>
          <p:cNvPr id="120" name="Google Shape;120;p19"/>
          <p:cNvPicPr preferRelativeResize="0"/>
          <p:nvPr/>
        </p:nvPicPr>
        <p:blipFill>
          <a:blip r:embed="rId4">
            <a:alphaModFix/>
          </a:blip>
          <a:stretch>
            <a:fillRect/>
          </a:stretch>
        </p:blipFill>
        <p:spPr>
          <a:xfrm>
            <a:off x="2722050" y="590850"/>
            <a:ext cx="2649000" cy="1379889"/>
          </a:xfrm>
          <a:prstGeom prst="rect">
            <a:avLst/>
          </a:prstGeom>
          <a:noFill/>
          <a:ln cap="flat" cmpd="sng" w="28575">
            <a:solidFill>
              <a:srgbClr val="FF6B65"/>
            </a:solidFill>
            <a:prstDash val="solid"/>
            <a:round/>
            <a:headEnd len="sm" w="sm" type="none"/>
            <a:tailEnd len="sm" w="sm" type="none"/>
          </a:ln>
        </p:spPr>
      </p:pic>
      <p:pic>
        <p:nvPicPr>
          <p:cNvPr id="121" name="Google Shape;121;p19"/>
          <p:cNvPicPr preferRelativeResize="0"/>
          <p:nvPr/>
        </p:nvPicPr>
        <p:blipFill>
          <a:blip r:embed="rId5">
            <a:alphaModFix/>
          </a:blip>
          <a:stretch>
            <a:fillRect/>
          </a:stretch>
        </p:blipFill>
        <p:spPr>
          <a:xfrm>
            <a:off x="6015508" y="597528"/>
            <a:ext cx="2480666" cy="1366533"/>
          </a:xfrm>
          <a:prstGeom prst="rect">
            <a:avLst/>
          </a:prstGeom>
          <a:noFill/>
          <a:ln cap="flat" cmpd="sng" w="28575">
            <a:solidFill>
              <a:srgbClr val="FF6B65"/>
            </a:solidFill>
            <a:prstDash val="solid"/>
            <a:round/>
            <a:headEnd len="sm" w="sm" type="none"/>
            <a:tailEnd len="sm" w="sm" type="none"/>
          </a:ln>
        </p:spPr>
      </p:pic>
      <p:pic>
        <p:nvPicPr>
          <p:cNvPr id="122" name="Google Shape;122;p19"/>
          <p:cNvPicPr preferRelativeResize="0"/>
          <p:nvPr/>
        </p:nvPicPr>
        <p:blipFill>
          <a:blip r:embed="rId6">
            <a:alphaModFix/>
          </a:blip>
          <a:stretch>
            <a:fillRect/>
          </a:stretch>
        </p:blipFill>
        <p:spPr>
          <a:xfrm>
            <a:off x="603044" y="3699037"/>
            <a:ext cx="3607999" cy="1484816"/>
          </a:xfrm>
          <a:prstGeom prst="rect">
            <a:avLst/>
          </a:prstGeom>
          <a:noFill/>
          <a:ln cap="flat" cmpd="sng" w="28575">
            <a:solidFill>
              <a:srgbClr val="FF6B65"/>
            </a:solidFill>
            <a:prstDash val="solid"/>
            <a:round/>
            <a:headEnd len="sm" w="sm" type="none"/>
            <a:tailEnd len="sm" w="sm" type="none"/>
          </a:ln>
        </p:spPr>
      </p:pic>
      <p:pic>
        <p:nvPicPr>
          <p:cNvPr id="123" name="Google Shape;123;p19"/>
          <p:cNvPicPr preferRelativeResize="0"/>
          <p:nvPr/>
        </p:nvPicPr>
        <p:blipFill>
          <a:blip r:embed="rId7">
            <a:alphaModFix/>
          </a:blip>
          <a:stretch>
            <a:fillRect/>
          </a:stretch>
        </p:blipFill>
        <p:spPr>
          <a:xfrm>
            <a:off x="551075" y="536700"/>
            <a:ext cx="1336100" cy="1536500"/>
          </a:xfrm>
          <a:prstGeom prst="rect">
            <a:avLst/>
          </a:prstGeom>
          <a:noFill/>
          <a:ln cap="flat" cmpd="sng" w="28575">
            <a:solidFill>
              <a:srgbClr val="FF6B65"/>
            </a:solidFill>
            <a:prstDash val="solid"/>
            <a:round/>
            <a:headEnd len="sm" w="sm" type="none"/>
            <a:tailEnd len="sm" w="sm" type="none"/>
          </a:ln>
        </p:spPr>
      </p:pic>
      <p:sp>
        <p:nvSpPr>
          <p:cNvPr id="124" name="Google Shape;124;p19"/>
          <p:cNvSpPr/>
          <p:nvPr/>
        </p:nvSpPr>
        <p:spPr>
          <a:xfrm rot="10800000">
            <a:off x="4523321" y="4331967"/>
            <a:ext cx="364800" cy="2250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nvSpPr>
        <p:spPr>
          <a:xfrm>
            <a:off x="513450" y="2129460"/>
            <a:ext cx="2208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1.Bluetooth permission enabled</a:t>
            </a:r>
            <a:endParaRPr sz="1800">
              <a:latin typeface="Montserrat"/>
              <a:ea typeface="Montserrat"/>
              <a:cs typeface="Montserrat"/>
              <a:sym typeface="Montserrat"/>
            </a:endParaRPr>
          </a:p>
        </p:txBody>
      </p:sp>
      <p:sp>
        <p:nvSpPr>
          <p:cNvPr id="126" name="Google Shape;126;p19"/>
          <p:cNvSpPr txBox="1"/>
          <p:nvPr/>
        </p:nvSpPr>
        <p:spPr>
          <a:xfrm>
            <a:off x="5914268" y="2024876"/>
            <a:ext cx="2747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3.Both the phones nearby </a:t>
            </a:r>
            <a:r>
              <a:rPr lang="en-US" sz="1800">
                <a:latin typeface="Montserrat"/>
                <a:ea typeface="Montserrat"/>
                <a:cs typeface="Montserrat"/>
                <a:sym typeface="Montserrat"/>
              </a:rPr>
              <a:t>anonymously</a:t>
            </a:r>
            <a:r>
              <a:rPr lang="en-US" sz="1800">
                <a:latin typeface="Montserrat"/>
                <a:ea typeface="Montserrat"/>
                <a:cs typeface="Montserrat"/>
                <a:sym typeface="Montserrat"/>
              </a:rPr>
              <a:t> </a:t>
            </a:r>
            <a:r>
              <a:rPr lang="en-US" sz="1800">
                <a:latin typeface="Montserrat"/>
                <a:ea typeface="Montserrat"/>
                <a:cs typeface="Montserrat"/>
                <a:sym typeface="Montserrat"/>
              </a:rPr>
              <a:t>digitally</a:t>
            </a:r>
            <a:r>
              <a:rPr lang="en-US" sz="1800">
                <a:latin typeface="Montserrat"/>
                <a:ea typeface="Montserrat"/>
                <a:cs typeface="Montserrat"/>
                <a:sym typeface="Montserrat"/>
              </a:rPr>
              <a:t> hi fives each other</a:t>
            </a:r>
            <a:endParaRPr sz="1800">
              <a:latin typeface="Montserrat"/>
              <a:ea typeface="Montserrat"/>
              <a:cs typeface="Montserrat"/>
              <a:sym typeface="Montserrat"/>
            </a:endParaRPr>
          </a:p>
        </p:txBody>
      </p:sp>
      <p:sp>
        <p:nvSpPr>
          <p:cNvPr id="127" name="Google Shape;127;p19"/>
          <p:cNvSpPr txBox="1"/>
          <p:nvPr/>
        </p:nvSpPr>
        <p:spPr>
          <a:xfrm>
            <a:off x="5508080" y="5279247"/>
            <a:ext cx="298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4.Once infected person updates his status all the others will be cross checked</a:t>
            </a:r>
            <a:endParaRPr sz="1800">
              <a:latin typeface="Montserrat"/>
              <a:ea typeface="Montserrat"/>
              <a:cs typeface="Montserrat"/>
              <a:sym typeface="Montserrat"/>
            </a:endParaRPr>
          </a:p>
        </p:txBody>
      </p:sp>
      <p:sp>
        <p:nvSpPr>
          <p:cNvPr id="128" name="Google Shape;128;p19"/>
          <p:cNvSpPr txBox="1"/>
          <p:nvPr/>
        </p:nvSpPr>
        <p:spPr>
          <a:xfrm>
            <a:off x="513450" y="5363513"/>
            <a:ext cx="360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5. If any close contact is detected they will be alerted</a:t>
            </a:r>
            <a:endParaRPr sz="1800">
              <a:latin typeface="Montserrat"/>
              <a:ea typeface="Montserrat"/>
              <a:cs typeface="Montserrat"/>
              <a:sym typeface="Montserrat"/>
            </a:endParaRPr>
          </a:p>
        </p:txBody>
      </p:sp>
      <p:sp>
        <p:nvSpPr>
          <p:cNvPr id="129" name="Google Shape;129;p19"/>
          <p:cNvSpPr/>
          <p:nvPr/>
        </p:nvSpPr>
        <p:spPr>
          <a:xfrm>
            <a:off x="0" y="6286500"/>
            <a:ext cx="2041200" cy="5715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7102800" y="-34800"/>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nvSpPr>
        <p:spPr>
          <a:xfrm>
            <a:off x="571500" y="193724"/>
            <a:ext cx="39579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AutoNum type="arabicPeriod"/>
            </a:pPr>
            <a:r>
              <a:rPr lang="en-US" sz="1800">
                <a:latin typeface="Montserrat"/>
                <a:ea typeface="Montserrat"/>
                <a:cs typeface="Montserrat"/>
                <a:sym typeface="Montserrat"/>
              </a:rPr>
              <a:t>GPS tracks the whereabouts and  saves them  in a private database anonymously.</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
        <p:nvSpPr>
          <p:cNvPr id="136" name="Google Shape;136;p20"/>
          <p:cNvSpPr txBox="1"/>
          <p:nvPr/>
        </p:nvSpPr>
        <p:spPr>
          <a:xfrm>
            <a:off x="5174453" y="193736"/>
            <a:ext cx="3818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2. infected users updates their status to  public database anonymously.</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
        <p:nvSpPr>
          <p:cNvPr id="137" name="Google Shape;137;p20"/>
          <p:cNvSpPr txBox="1"/>
          <p:nvPr/>
        </p:nvSpPr>
        <p:spPr>
          <a:xfrm>
            <a:off x="2880008" y="2360140"/>
            <a:ext cx="381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3. based on this</a:t>
            </a:r>
            <a:r>
              <a:rPr b="1" lang="en-US" sz="1800">
                <a:latin typeface="Montserrat"/>
                <a:ea typeface="Montserrat"/>
                <a:cs typeface="Montserrat"/>
                <a:sym typeface="Montserrat"/>
              </a:rPr>
              <a:t> information</a:t>
            </a:r>
            <a:r>
              <a:rPr lang="en-US" sz="1800">
                <a:latin typeface="Montserrat"/>
                <a:ea typeface="Montserrat"/>
                <a:cs typeface="Montserrat"/>
                <a:sym typeface="Montserrat"/>
              </a:rPr>
              <a:t> </a:t>
            </a:r>
            <a:endParaRPr sz="1800">
              <a:latin typeface="Montserrat"/>
              <a:ea typeface="Montserrat"/>
              <a:cs typeface="Montserrat"/>
              <a:sym typeface="Montserrat"/>
            </a:endParaRPr>
          </a:p>
        </p:txBody>
      </p:sp>
      <p:sp>
        <p:nvSpPr>
          <p:cNvPr id="138" name="Google Shape;138;p20"/>
          <p:cNvSpPr txBox="1"/>
          <p:nvPr/>
        </p:nvSpPr>
        <p:spPr>
          <a:xfrm>
            <a:off x="3545335" y="3463928"/>
            <a:ext cx="2112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when another user enters high risk zone he is alerted </a:t>
            </a:r>
            <a:endParaRPr sz="1800">
              <a:latin typeface="Montserrat"/>
              <a:ea typeface="Montserrat"/>
              <a:cs typeface="Montserrat"/>
              <a:sym typeface="Montserrat"/>
            </a:endParaRPr>
          </a:p>
        </p:txBody>
      </p:sp>
      <p:sp>
        <p:nvSpPr>
          <p:cNvPr id="139" name="Google Shape;139;p20"/>
          <p:cNvSpPr txBox="1"/>
          <p:nvPr/>
        </p:nvSpPr>
        <p:spPr>
          <a:xfrm>
            <a:off x="889137" y="3477503"/>
            <a:ext cx="2271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high risk  hotspots are detected.</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
        <p:nvSpPr>
          <p:cNvPr id="140" name="Google Shape;140;p20"/>
          <p:cNvSpPr txBox="1"/>
          <p:nvPr/>
        </p:nvSpPr>
        <p:spPr>
          <a:xfrm>
            <a:off x="5401792" y="3560973"/>
            <a:ext cx="3660600" cy="109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analytics and visualizations are generated</a:t>
            </a:r>
            <a:endParaRPr sz="1800">
              <a:latin typeface="Montserrat"/>
              <a:ea typeface="Montserrat"/>
              <a:cs typeface="Montserrat"/>
              <a:sym typeface="Montserrat"/>
            </a:endParaRPr>
          </a:p>
        </p:txBody>
      </p:sp>
      <p:pic>
        <p:nvPicPr>
          <p:cNvPr id="141" name="Google Shape;141;p20"/>
          <p:cNvPicPr preferRelativeResize="0"/>
          <p:nvPr/>
        </p:nvPicPr>
        <p:blipFill>
          <a:blip r:embed="rId3">
            <a:alphaModFix/>
          </a:blip>
          <a:stretch>
            <a:fillRect/>
          </a:stretch>
        </p:blipFill>
        <p:spPr>
          <a:xfrm>
            <a:off x="889126" y="1220424"/>
            <a:ext cx="1989975" cy="1267789"/>
          </a:xfrm>
          <a:prstGeom prst="rect">
            <a:avLst/>
          </a:prstGeom>
          <a:noFill/>
          <a:ln cap="flat" cmpd="sng" w="28575">
            <a:solidFill>
              <a:srgbClr val="FF6B65"/>
            </a:solidFill>
            <a:prstDash val="solid"/>
            <a:round/>
            <a:headEnd len="sm" w="sm" type="none"/>
            <a:tailEnd len="sm" w="sm" type="none"/>
          </a:ln>
        </p:spPr>
      </p:pic>
      <p:pic>
        <p:nvPicPr>
          <p:cNvPr id="142" name="Google Shape;142;p20"/>
          <p:cNvPicPr preferRelativeResize="0"/>
          <p:nvPr/>
        </p:nvPicPr>
        <p:blipFill rotWithShape="1">
          <a:blip r:embed="rId4">
            <a:alphaModFix/>
          </a:blip>
          <a:srcRect b="44030" l="7377" r="49021" t="34619"/>
          <a:stretch/>
        </p:blipFill>
        <p:spPr>
          <a:xfrm>
            <a:off x="6269549" y="1239874"/>
            <a:ext cx="1989974" cy="1228900"/>
          </a:xfrm>
          <a:prstGeom prst="rect">
            <a:avLst/>
          </a:prstGeom>
          <a:noFill/>
          <a:ln cap="flat" cmpd="sng" w="28575">
            <a:solidFill>
              <a:srgbClr val="FF6B65"/>
            </a:solidFill>
            <a:prstDash val="solid"/>
            <a:round/>
            <a:headEnd len="sm" w="sm" type="none"/>
            <a:tailEnd len="sm" w="sm" type="none"/>
          </a:ln>
        </p:spPr>
      </p:pic>
      <p:pic>
        <p:nvPicPr>
          <p:cNvPr id="143" name="Google Shape;143;p20"/>
          <p:cNvPicPr preferRelativeResize="0"/>
          <p:nvPr/>
        </p:nvPicPr>
        <p:blipFill rotWithShape="1">
          <a:blip r:embed="rId5">
            <a:alphaModFix/>
          </a:blip>
          <a:srcRect b="0" l="0" r="58556" t="0"/>
          <a:stretch/>
        </p:blipFill>
        <p:spPr>
          <a:xfrm>
            <a:off x="1135185" y="4706570"/>
            <a:ext cx="942428" cy="1690378"/>
          </a:xfrm>
          <a:prstGeom prst="rect">
            <a:avLst/>
          </a:prstGeom>
          <a:noFill/>
          <a:ln cap="flat" cmpd="sng" w="28575">
            <a:solidFill>
              <a:srgbClr val="FF6B65"/>
            </a:solidFill>
            <a:prstDash val="solid"/>
            <a:round/>
            <a:headEnd len="sm" w="sm" type="none"/>
            <a:tailEnd len="sm" w="sm" type="none"/>
          </a:ln>
          <a:effectLst>
            <a:outerShdw blurRad="128588" rotWithShape="0" algn="bl" dir="5400000" dist="19050">
              <a:srgbClr val="000000">
                <a:alpha val="50000"/>
              </a:srgbClr>
            </a:outerShdw>
          </a:effectLst>
        </p:spPr>
      </p:pic>
      <p:pic>
        <p:nvPicPr>
          <p:cNvPr id="144" name="Google Shape;144;p20"/>
          <p:cNvPicPr preferRelativeResize="0"/>
          <p:nvPr/>
        </p:nvPicPr>
        <p:blipFill>
          <a:blip r:embed="rId6">
            <a:alphaModFix/>
          </a:blip>
          <a:stretch>
            <a:fillRect/>
          </a:stretch>
        </p:blipFill>
        <p:spPr>
          <a:xfrm>
            <a:off x="3342076" y="4874721"/>
            <a:ext cx="1754626" cy="1530154"/>
          </a:xfrm>
          <a:prstGeom prst="rect">
            <a:avLst/>
          </a:prstGeom>
          <a:noFill/>
          <a:ln cap="flat" cmpd="sng" w="28575">
            <a:solidFill>
              <a:srgbClr val="FF6B65"/>
            </a:solidFill>
            <a:prstDash val="solid"/>
            <a:round/>
            <a:headEnd len="sm" w="sm" type="none"/>
            <a:tailEnd len="sm" w="sm" type="none"/>
          </a:ln>
        </p:spPr>
      </p:pic>
      <p:pic>
        <p:nvPicPr>
          <p:cNvPr id="145" name="Google Shape;145;p20"/>
          <p:cNvPicPr preferRelativeResize="0"/>
          <p:nvPr/>
        </p:nvPicPr>
        <p:blipFill>
          <a:blip r:embed="rId7">
            <a:alphaModFix/>
          </a:blip>
          <a:stretch>
            <a:fillRect/>
          </a:stretch>
        </p:blipFill>
        <p:spPr>
          <a:xfrm>
            <a:off x="6009520" y="4882645"/>
            <a:ext cx="2147960" cy="1514295"/>
          </a:xfrm>
          <a:prstGeom prst="rect">
            <a:avLst/>
          </a:prstGeom>
          <a:noFill/>
          <a:ln cap="flat" cmpd="sng" w="28575">
            <a:solidFill>
              <a:srgbClr val="FF6B65"/>
            </a:solidFill>
            <a:prstDash val="solid"/>
            <a:round/>
            <a:headEnd len="sm" w="sm" type="none"/>
            <a:tailEnd len="sm" w="sm" type="none"/>
          </a:ln>
          <a:effectLst>
            <a:outerShdw blurRad="185738" rotWithShape="0" algn="bl" dir="5400000" dist="19050">
              <a:srgbClr val="000000">
                <a:alpha val="50000"/>
              </a:srgbClr>
            </a:outerShdw>
          </a:effectLst>
        </p:spPr>
      </p:pic>
      <p:sp>
        <p:nvSpPr>
          <p:cNvPr id="146" name="Google Shape;146;p20"/>
          <p:cNvSpPr/>
          <p:nvPr/>
        </p:nvSpPr>
        <p:spPr>
          <a:xfrm rot="3768568">
            <a:off x="2134151" y="2520226"/>
            <a:ext cx="307254" cy="1152865"/>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rot="-3976263">
            <a:off x="6609082" y="2536345"/>
            <a:ext cx="306404" cy="1155118"/>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rot="3234">
            <a:off x="4362759" y="2817670"/>
            <a:ext cx="318900" cy="592800"/>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rot="-5393286">
            <a:off x="4635447" y="470366"/>
            <a:ext cx="307201" cy="614700"/>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1786733">
            <a:off x="4632295" y="1236245"/>
            <a:ext cx="313498" cy="1129948"/>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rot="5400000">
            <a:off x="7837650" y="5551650"/>
            <a:ext cx="2041200" cy="5715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rot="5400000">
            <a:off x="-734850" y="734850"/>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4294967295" type="title"/>
          </p:nvPr>
        </p:nvSpPr>
        <p:spPr>
          <a:xfrm>
            <a:off x="0" y="2034125"/>
            <a:ext cx="9434400" cy="22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6B65"/>
                </a:solidFill>
                <a:latin typeface="Sarala"/>
                <a:ea typeface="Sarala"/>
                <a:cs typeface="Sarala"/>
                <a:sym typeface="Sarala"/>
              </a:rPr>
              <a:t>SOLUTION FOR </a:t>
            </a:r>
            <a:endParaRPr b="1" sz="4800">
              <a:solidFill>
                <a:srgbClr val="FF6B65"/>
              </a:solidFill>
              <a:latin typeface="Sarala"/>
              <a:ea typeface="Sarala"/>
              <a:cs typeface="Sarala"/>
              <a:sym typeface="Sarala"/>
            </a:endParaRPr>
          </a:p>
          <a:p>
            <a:pPr indent="0" lvl="0" marL="0" rtl="0" algn="ctr">
              <a:spcBef>
                <a:spcPts val="0"/>
              </a:spcBef>
              <a:spcAft>
                <a:spcPts val="0"/>
              </a:spcAft>
              <a:buNone/>
            </a:pPr>
            <a:r>
              <a:rPr b="1" lang="en-US" sz="4800">
                <a:latin typeface="Sarala"/>
                <a:ea typeface="Sarala"/>
                <a:cs typeface="Sarala"/>
                <a:sym typeface="Sarala"/>
              </a:rPr>
              <a:t>NON-COMMUNICABLE DISEASES</a:t>
            </a:r>
            <a:endParaRPr b="1" sz="4800">
              <a:latin typeface="Sarala"/>
              <a:ea typeface="Sarala"/>
              <a:cs typeface="Sarala"/>
              <a:sym typeface="Sarala"/>
            </a:endParaRPr>
          </a:p>
          <a:p>
            <a:pPr indent="0" lvl="0" marL="0" rtl="0" algn="ctr">
              <a:spcBef>
                <a:spcPts val="0"/>
              </a:spcBef>
              <a:spcAft>
                <a:spcPts val="0"/>
              </a:spcAft>
              <a:buNone/>
            </a:pPr>
            <a:r>
              <a:rPr b="1" lang="en-US" sz="4800">
                <a:latin typeface="Sarala"/>
                <a:ea typeface="Sarala"/>
                <a:cs typeface="Sarala"/>
                <a:sym typeface="Sarala"/>
              </a:rPr>
              <a:t> ( CHRONIC KIDNEY DISEASE )</a:t>
            </a:r>
            <a:endParaRPr b="1" sz="4800">
              <a:latin typeface="Sarala"/>
              <a:ea typeface="Sarala"/>
              <a:cs typeface="Sarala"/>
              <a:sym typeface="Sarala"/>
            </a:endParaRPr>
          </a:p>
        </p:txBody>
      </p:sp>
      <p:sp>
        <p:nvSpPr>
          <p:cNvPr id="158" name="Google Shape;158;p21"/>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159" name="Google Shape;159;p21"/>
          <p:cNvPicPr preferRelativeResize="0"/>
          <p:nvPr/>
        </p:nvPicPr>
        <p:blipFill>
          <a:blip r:embed="rId3">
            <a:alphaModFix/>
          </a:blip>
          <a:stretch>
            <a:fillRect/>
          </a:stretch>
        </p:blipFill>
        <p:spPr>
          <a:xfrm>
            <a:off x="7578575" y="209550"/>
            <a:ext cx="1385425" cy="2538099"/>
          </a:xfrm>
          <a:prstGeom prst="rect">
            <a:avLst/>
          </a:prstGeom>
          <a:noFill/>
          <a:ln>
            <a:noFill/>
          </a:ln>
          <a:effectLst>
            <a:outerShdw blurRad="128588" rotWithShape="0" algn="bl" dir="5400000" dist="19050">
              <a:srgbClr val="000000">
                <a:alpha val="50000"/>
              </a:srgbClr>
            </a:outerShdw>
          </a:effectLst>
        </p:spPr>
      </p:pic>
      <p:pic>
        <p:nvPicPr>
          <p:cNvPr id="160" name="Google Shape;160;p21"/>
          <p:cNvPicPr preferRelativeResize="0"/>
          <p:nvPr/>
        </p:nvPicPr>
        <p:blipFill>
          <a:blip r:embed="rId4">
            <a:alphaModFix/>
          </a:blip>
          <a:stretch>
            <a:fillRect/>
          </a:stretch>
        </p:blipFill>
        <p:spPr>
          <a:xfrm>
            <a:off x="287125" y="262105"/>
            <a:ext cx="1385426" cy="2432995"/>
          </a:xfrm>
          <a:prstGeom prst="rect">
            <a:avLst/>
          </a:prstGeom>
          <a:noFill/>
          <a:ln>
            <a:noFill/>
          </a:ln>
        </p:spPr>
      </p:pic>
      <p:pic>
        <p:nvPicPr>
          <p:cNvPr id="161" name="Google Shape;161;p21"/>
          <p:cNvPicPr preferRelativeResize="0"/>
          <p:nvPr/>
        </p:nvPicPr>
        <p:blipFill>
          <a:blip r:embed="rId5">
            <a:alphaModFix/>
          </a:blip>
          <a:stretch>
            <a:fillRect/>
          </a:stretch>
        </p:blipFill>
        <p:spPr>
          <a:xfrm>
            <a:off x="3647639" y="146036"/>
            <a:ext cx="2139136" cy="1561384"/>
          </a:xfrm>
          <a:prstGeom prst="rect">
            <a:avLst/>
          </a:prstGeom>
          <a:noFill/>
          <a:ln cap="flat" cmpd="sng" w="28575">
            <a:solidFill>
              <a:schemeClr val="lt1"/>
            </a:solidFill>
            <a:prstDash val="solid"/>
            <a:round/>
            <a:headEnd len="sm" w="sm" type="none"/>
            <a:tailEnd len="sm" w="sm" type="none"/>
          </a:ln>
          <a:effectLst>
            <a:outerShdw blurRad="185738"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nvSpPr>
        <p:spPr>
          <a:xfrm>
            <a:off x="532425" y="571500"/>
            <a:ext cx="526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1.</a:t>
            </a:r>
            <a:r>
              <a:rPr b="1" lang="en-US" sz="1800">
                <a:latin typeface="Montserrat"/>
                <a:ea typeface="Montserrat"/>
                <a:cs typeface="Montserrat"/>
                <a:sym typeface="Montserrat"/>
              </a:rPr>
              <a:t>Extract </a:t>
            </a:r>
            <a:r>
              <a:rPr b="1" lang="en-US" sz="1800">
                <a:latin typeface="Montserrat"/>
                <a:ea typeface="Montserrat"/>
                <a:cs typeface="Montserrat"/>
                <a:sym typeface="Montserrat"/>
              </a:rPr>
              <a:t>Diagnosed</a:t>
            </a:r>
            <a:r>
              <a:rPr b="1" lang="en-US" sz="1800">
                <a:latin typeface="Montserrat"/>
                <a:ea typeface="Montserrat"/>
                <a:cs typeface="Montserrat"/>
                <a:sym typeface="Montserrat"/>
              </a:rPr>
              <a:t> case information  </a:t>
            </a:r>
            <a:endParaRPr b="1"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updated  to public database by health </a:t>
            </a:r>
            <a:endParaRPr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authorities.  </a:t>
            </a:r>
            <a:endParaRPr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a:t>
            </a:r>
            <a:endParaRPr sz="1800">
              <a:latin typeface="Montserrat"/>
              <a:ea typeface="Montserrat"/>
              <a:cs typeface="Montserrat"/>
              <a:sym typeface="Montserrat"/>
            </a:endParaRPr>
          </a:p>
        </p:txBody>
      </p:sp>
      <p:sp>
        <p:nvSpPr>
          <p:cNvPr id="167" name="Google Shape;167;p22"/>
          <p:cNvSpPr txBox="1"/>
          <p:nvPr/>
        </p:nvSpPr>
        <p:spPr>
          <a:xfrm>
            <a:off x="1887599" y="1779779"/>
            <a:ext cx="781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2.Based on that ,</a:t>
            </a:r>
            <a:r>
              <a:rPr b="1" lang="en-US" sz="1800">
                <a:latin typeface="Montserrat"/>
                <a:ea typeface="Montserrat"/>
                <a:cs typeface="Montserrat"/>
                <a:sym typeface="Montserrat"/>
              </a:rPr>
              <a:t> information </a:t>
            </a:r>
            <a:r>
              <a:rPr lang="en-US" sz="1800">
                <a:latin typeface="Montserrat"/>
                <a:ea typeface="Montserrat"/>
                <a:cs typeface="Montserrat"/>
                <a:sym typeface="Montserrat"/>
              </a:rPr>
              <a:t>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168" name="Google Shape;168;p22"/>
          <p:cNvSpPr txBox="1"/>
          <p:nvPr/>
        </p:nvSpPr>
        <p:spPr>
          <a:xfrm>
            <a:off x="165775" y="3430370"/>
            <a:ext cx="233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Montserrat"/>
                <a:ea typeface="Montserrat"/>
                <a:cs typeface="Montserrat"/>
                <a:sym typeface="Montserrat"/>
              </a:rPr>
              <a:t>1.</a:t>
            </a:r>
            <a:r>
              <a:rPr lang="en-US" sz="1800">
                <a:latin typeface="Montserrat"/>
                <a:ea typeface="Montserrat"/>
                <a:cs typeface="Montserrat"/>
                <a:sym typeface="Montserrat"/>
              </a:rPr>
              <a:t>People in high risk areas will be notified </a:t>
            </a:r>
            <a:endParaRPr sz="1800">
              <a:latin typeface="Montserrat"/>
              <a:ea typeface="Montserrat"/>
              <a:cs typeface="Montserrat"/>
              <a:sym typeface="Montserrat"/>
            </a:endParaRPr>
          </a:p>
        </p:txBody>
      </p:sp>
      <p:pic>
        <p:nvPicPr>
          <p:cNvPr id="169" name="Google Shape;169;p22"/>
          <p:cNvPicPr preferRelativeResize="0"/>
          <p:nvPr/>
        </p:nvPicPr>
        <p:blipFill>
          <a:blip r:embed="rId3">
            <a:alphaModFix/>
          </a:blip>
          <a:stretch>
            <a:fillRect/>
          </a:stretch>
        </p:blipFill>
        <p:spPr>
          <a:xfrm>
            <a:off x="5868451" y="4698936"/>
            <a:ext cx="2139136" cy="1561384"/>
          </a:xfrm>
          <a:prstGeom prst="rect">
            <a:avLst/>
          </a:prstGeom>
          <a:noFill/>
          <a:ln cap="flat" cmpd="sng" w="28575">
            <a:solidFill>
              <a:srgbClr val="FF6B65"/>
            </a:solidFill>
            <a:prstDash val="solid"/>
            <a:round/>
            <a:headEnd len="sm" w="sm" type="none"/>
            <a:tailEnd len="sm" w="sm" type="none"/>
          </a:ln>
          <a:effectLst>
            <a:outerShdw blurRad="185738" rotWithShape="0" algn="bl" dir="5400000" dist="19050">
              <a:srgbClr val="000000">
                <a:alpha val="50000"/>
              </a:srgbClr>
            </a:outerShdw>
          </a:effectLst>
        </p:spPr>
      </p:pic>
      <p:pic>
        <p:nvPicPr>
          <p:cNvPr id="170" name="Google Shape;170;p22"/>
          <p:cNvPicPr preferRelativeResize="0"/>
          <p:nvPr/>
        </p:nvPicPr>
        <p:blipFill>
          <a:blip r:embed="rId4">
            <a:alphaModFix/>
          </a:blip>
          <a:stretch>
            <a:fillRect/>
          </a:stretch>
        </p:blipFill>
        <p:spPr>
          <a:xfrm>
            <a:off x="389652" y="4548171"/>
            <a:ext cx="1729298" cy="1561383"/>
          </a:xfrm>
          <a:prstGeom prst="rect">
            <a:avLst/>
          </a:prstGeom>
          <a:noFill/>
          <a:ln cap="flat" cmpd="sng" w="28575">
            <a:solidFill>
              <a:srgbClr val="FF6B65"/>
            </a:solidFill>
            <a:prstDash val="solid"/>
            <a:round/>
            <a:headEnd len="sm" w="sm" type="none"/>
            <a:tailEnd len="sm" w="sm" type="none"/>
          </a:ln>
        </p:spPr>
      </p:pic>
      <p:pic>
        <p:nvPicPr>
          <p:cNvPr id="171" name="Google Shape;171;p22"/>
          <p:cNvPicPr preferRelativeResize="0"/>
          <p:nvPr/>
        </p:nvPicPr>
        <p:blipFill>
          <a:blip r:embed="rId5">
            <a:alphaModFix/>
          </a:blip>
          <a:stretch>
            <a:fillRect/>
          </a:stretch>
        </p:blipFill>
        <p:spPr>
          <a:xfrm>
            <a:off x="3199625" y="4816805"/>
            <a:ext cx="1060798" cy="1862896"/>
          </a:xfrm>
          <a:prstGeom prst="rect">
            <a:avLst/>
          </a:prstGeom>
          <a:noFill/>
          <a:ln cap="flat" cmpd="sng" w="28575">
            <a:solidFill>
              <a:srgbClr val="FF6B65"/>
            </a:solidFill>
            <a:prstDash val="solid"/>
            <a:round/>
            <a:headEnd len="sm" w="sm" type="none"/>
            <a:tailEnd len="sm" w="sm" type="none"/>
          </a:ln>
        </p:spPr>
      </p:pic>
      <p:sp>
        <p:nvSpPr>
          <p:cNvPr id="172" name="Google Shape;172;p22"/>
          <p:cNvSpPr/>
          <p:nvPr/>
        </p:nvSpPr>
        <p:spPr>
          <a:xfrm rot="8120112">
            <a:off x="959499" y="2767452"/>
            <a:ext cx="979006" cy="254562"/>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2"/>
          <p:cNvPicPr preferRelativeResize="0"/>
          <p:nvPr/>
        </p:nvPicPr>
        <p:blipFill rotWithShape="1">
          <a:blip r:embed="rId6">
            <a:alphaModFix/>
          </a:blip>
          <a:srcRect b="10474" l="0" r="0" t="0"/>
          <a:stretch/>
        </p:blipFill>
        <p:spPr>
          <a:xfrm>
            <a:off x="6240758" y="317550"/>
            <a:ext cx="1597734" cy="1412882"/>
          </a:xfrm>
          <a:prstGeom prst="rect">
            <a:avLst/>
          </a:prstGeom>
          <a:noFill/>
          <a:ln cap="flat" cmpd="sng" w="28575">
            <a:solidFill>
              <a:srgbClr val="FF6B65"/>
            </a:solidFill>
            <a:prstDash val="solid"/>
            <a:round/>
            <a:headEnd len="sm" w="sm" type="none"/>
            <a:tailEnd len="sm" w="sm" type="none"/>
          </a:ln>
        </p:spPr>
      </p:pic>
      <p:sp>
        <p:nvSpPr>
          <p:cNvPr id="174" name="Google Shape;174;p22"/>
          <p:cNvSpPr txBox="1"/>
          <p:nvPr/>
        </p:nvSpPr>
        <p:spPr>
          <a:xfrm>
            <a:off x="6827878" y="3153175"/>
            <a:ext cx="21528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800">
                <a:latin typeface="Montserrat"/>
                <a:ea typeface="Montserrat"/>
                <a:cs typeface="Montserrat"/>
                <a:sym typeface="Montserrat"/>
              </a:rPr>
              <a:t>4.</a:t>
            </a:r>
            <a:r>
              <a:rPr lang="en-US" sz="1800">
                <a:latin typeface="Montserrat"/>
                <a:ea typeface="Montserrat"/>
                <a:cs typeface="Montserrat"/>
                <a:sym typeface="Montserrat"/>
              </a:rPr>
              <a:t>Future predictions of the trend in the outbreak</a:t>
            </a:r>
            <a:endParaRPr sz="1800">
              <a:latin typeface="Montserrat"/>
              <a:ea typeface="Montserrat"/>
              <a:cs typeface="Montserrat"/>
              <a:sym typeface="Montserrat"/>
            </a:endParaRPr>
          </a:p>
        </p:txBody>
      </p:sp>
      <p:sp>
        <p:nvSpPr>
          <p:cNvPr id="175" name="Google Shape;175;p22"/>
          <p:cNvSpPr/>
          <p:nvPr/>
        </p:nvSpPr>
        <p:spPr>
          <a:xfrm rot="2677198">
            <a:off x="6527132" y="2536522"/>
            <a:ext cx="1087413" cy="254562"/>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4481473" y="3130673"/>
            <a:ext cx="2466300" cy="1417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3. </a:t>
            </a:r>
            <a:r>
              <a:rPr lang="en-US" sz="1800">
                <a:solidFill>
                  <a:schemeClr val="dk1"/>
                </a:solidFill>
                <a:latin typeface="Montserrat"/>
                <a:ea typeface="Montserrat"/>
                <a:cs typeface="Montserrat"/>
                <a:sym typeface="Montserrat"/>
              </a:rPr>
              <a:t>A</a:t>
            </a:r>
            <a:r>
              <a:rPr lang="en-US" sz="1800">
                <a:solidFill>
                  <a:schemeClr val="dk1"/>
                </a:solidFill>
                <a:latin typeface="Montserrat"/>
                <a:ea typeface="Montserrat"/>
                <a:cs typeface="Montserrat"/>
                <a:sym typeface="Montserrat"/>
              </a:rPr>
              <a:t>nalytics and visualizations are generated for authorities</a:t>
            </a:r>
            <a:endParaRPr sz="1800">
              <a:solidFill>
                <a:schemeClr val="dk1"/>
              </a:solidFill>
              <a:latin typeface="Montserrat"/>
              <a:ea typeface="Montserrat"/>
              <a:cs typeface="Montserrat"/>
              <a:sym typeface="Montserrat"/>
            </a:endParaRPr>
          </a:p>
        </p:txBody>
      </p:sp>
      <p:sp>
        <p:nvSpPr>
          <p:cNvPr id="177" name="Google Shape;177;p22"/>
          <p:cNvSpPr/>
          <p:nvPr/>
        </p:nvSpPr>
        <p:spPr>
          <a:xfrm rot="3209557">
            <a:off x="4885146" y="2678306"/>
            <a:ext cx="929359" cy="256085"/>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2653634" y="3337825"/>
            <a:ext cx="215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Montserrat"/>
                <a:ea typeface="Montserrat"/>
                <a:cs typeface="Montserrat"/>
                <a:sym typeface="Montserrat"/>
              </a:rPr>
              <a:t>2</a:t>
            </a:r>
            <a:r>
              <a:rPr lang="en-US" sz="1800">
                <a:latin typeface="Montserrat"/>
                <a:ea typeface="Montserrat"/>
                <a:cs typeface="Montserrat"/>
                <a:sym typeface="Montserrat"/>
              </a:rPr>
              <a:t>.</a:t>
            </a:r>
            <a:r>
              <a:rPr lang="en-US" sz="1800">
                <a:latin typeface="Montserrat"/>
                <a:ea typeface="Montserrat"/>
                <a:cs typeface="Montserrat"/>
                <a:sym typeface="Montserrat"/>
              </a:rPr>
              <a:t>General public can identify</a:t>
            </a:r>
            <a:r>
              <a:rPr lang="en-US" sz="1800">
                <a:latin typeface="Montserrat"/>
                <a:ea typeface="Montserrat"/>
                <a:cs typeface="Montserrat"/>
                <a:sym typeface="Montserrat"/>
              </a:rPr>
              <a:t> potential </a:t>
            </a:r>
            <a:r>
              <a:rPr lang="en-US" sz="1800">
                <a:latin typeface="Montserrat"/>
                <a:ea typeface="Montserrat"/>
                <a:cs typeface="Montserrat"/>
                <a:sym typeface="Montserrat"/>
              </a:rPr>
              <a:t> risks of  specific areas.</a:t>
            </a:r>
            <a:endParaRPr sz="1800">
              <a:latin typeface="Montserrat"/>
              <a:ea typeface="Montserrat"/>
              <a:cs typeface="Montserrat"/>
              <a:sym typeface="Montserrat"/>
            </a:endParaRPr>
          </a:p>
        </p:txBody>
      </p:sp>
      <p:sp>
        <p:nvSpPr>
          <p:cNvPr id="179" name="Google Shape;179;p22"/>
          <p:cNvSpPr/>
          <p:nvPr/>
        </p:nvSpPr>
        <p:spPr>
          <a:xfrm rot="5400000">
            <a:off x="3125331" y="2766764"/>
            <a:ext cx="886200" cy="2559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rot="5400000">
            <a:off x="7837650" y="5551650"/>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0" y="0"/>
            <a:ext cx="2041200" cy="5715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1470275" y="1617700"/>
            <a:ext cx="4519500" cy="738900"/>
          </a:xfrm>
          <a:prstGeom prst="ellipse">
            <a:avLst/>
          </a:prstGeom>
          <a:no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